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2" r:id="rId4"/>
    <p:sldId id="263" r:id="rId5"/>
    <p:sldId id="261" r:id="rId6"/>
    <p:sldId id="264" r:id="rId7"/>
    <p:sldId id="265" r:id="rId8"/>
    <p:sldId id="266" r:id="rId9"/>
    <p:sldId id="268" r:id="rId10"/>
    <p:sldId id="269" r:id="rId11"/>
    <p:sldId id="270" r:id="rId12"/>
    <p:sldId id="271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1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28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Sonic logs are used in various drilling operations to reveal key features of the ground that will be drilled. Features like porosity, elastic </a:t>
            </a:r>
            <a:r>
              <a:rPr lang="en-US" dirty="0" err="1"/>
              <a:t>modulous</a:t>
            </a:r>
            <a:r>
              <a:rPr lang="en-US" dirty="0"/>
              <a:t>,.  This is done by </a:t>
            </a:r>
            <a:r>
              <a:rPr lang="en-US" dirty="0" err="1"/>
              <a:t>probigating</a:t>
            </a:r>
            <a:r>
              <a:rPr lang="en-US" dirty="0"/>
              <a:t> ultrasonic waves in the ground and then calculating the delta T or time of flight of the returning wave.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58315" y="447"/>
            <a:ext cx="2933685" cy="6857107"/>
          </a:xfrm>
          <a:custGeom>
            <a:avLst/>
            <a:gdLst/>
            <a:ahLst/>
            <a:cxnLst/>
            <a:rect l="l" t="t" r="r" b="b"/>
            <a:pathLst>
              <a:path w="2933685" h="6857107">
                <a:moveTo>
                  <a:pt x="0" y="6857107"/>
                </a:moveTo>
                <a:lnTo>
                  <a:pt x="0" y="0"/>
                </a:lnTo>
                <a:lnTo>
                  <a:pt x="2933685" y="0"/>
                </a:lnTo>
                <a:lnTo>
                  <a:pt x="2933685" y="6857107"/>
                </a:lnTo>
                <a:lnTo>
                  <a:pt x="0" y="6857107"/>
                </a:lnTo>
              </a:path>
            </a:pathLst>
          </a:custGeom>
          <a:solidFill>
            <a:srgbClr val="FBB5FF"/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30745" y="1371868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1371600"/>
                </a:moveTo>
                <a:lnTo>
                  <a:pt x="0" y="0"/>
                </a:ln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4998" y="2946400"/>
            <a:ext cx="5521958" cy="2539732"/>
          </a:xfrm>
          <a:custGeom>
            <a:avLst/>
            <a:gdLst/>
            <a:ahLst/>
            <a:cxnLst/>
            <a:rect l="l" t="t" r="r" b="b"/>
            <a:pathLst>
              <a:path w="5521958" h="2539732">
                <a:moveTo>
                  <a:pt x="0" y="2539732"/>
                </a:moveTo>
                <a:lnTo>
                  <a:pt x="0" y="0"/>
                </a:lnTo>
                <a:lnTo>
                  <a:pt x="5521958" y="0"/>
                </a:lnTo>
                <a:lnTo>
                  <a:pt x="5521958" y="2539732"/>
                </a:lnTo>
                <a:lnTo>
                  <a:pt x="0" y="2539732"/>
                </a:lnTo>
              </a:path>
            </a:pathLst>
          </a:cu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40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Sonic Log Predictions: </a:t>
            </a:r>
            <a:r>
              <a:rPr lang="en-US" sz="4000" dirty="0" err="1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XGBoost</a:t>
            </a:r>
            <a:r>
              <a:rPr lang="en-US" sz="40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 and Wavelet Transform 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634996" y="5809364"/>
            <a:ext cx="5521958" cy="649309"/>
          </a:xfrm>
          <a:custGeom>
            <a:avLst/>
            <a:gdLst/>
            <a:ahLst/>
            <a:cxnLst/>
            <a:rect l="l" t="t" r="r" b="b"/>
            <a:pathLst>
              <a:path w="5521958" h="649309">
                <a:moveTo>
                  <a:pt x="0" y="649309"/>
                </a:moveTo>
                <a:lnTo>
                  <a:pt x="0" y="0"/>
                </a:lnTo>
                <a:lnTo>
                  <a:pt x="5521958" y="0"/>
                </a:lnTo>
                <a:lnTo>
                  <a:pt x="5521958" y="649309"/>
                </a:lnTo>
                <a:lnTo>
                  <a:pt x="0" y="649309"/>
                </a:lnTo>
              </a:path>
            </a:pathLst>
          </a:custGeom>
          <a:noFill/>
          <a:ln/>
        </p:spPr>
        <p:txBody>
          <a:bodyPr wrap="square" lIns="0" tIns="0" rIns="0" bIns="46800" rtlCol="0" anchor="t"/>
          <a:lstStyle/>
          <a:p>
            <a:pPr marL="0" indent="0" algn="l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Exploring Techniques, and Applications for reliable sonic log predictions. </a:t>
            </a:r>
          </a:p>
          <a:p>
            <a:pPr marL="0" indent="0" algn="l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</a:rPr>
              <a:t>By: Katherine Grey 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853180" y="1625151"/>
            <a:ext cx="4995892" cy="3607697"/>
          </a:xfrm>
          <a:custGeom>
            <a:avLst/>
            <a:gdLst/>
            <a:ahLst/>
            <a:cxnLst/>
            <a:rect l="l" t="t" r="r" b="b"/>
            <a:pathLst>
              <a:path w="4995892" h="3607697">
                <a:moveTo>
                  <a:pt x="1291400" y="0"/>
                </a:moveTo>
                <a:lnTo>
                  <a:pt x="4551817" y="0"/>
                </a:lnTo>
                <a:cubicBezTo>
                  <a:pt x="4766419" y="0"/>
                  <a:pt x="4945465" y="152203"/>
                  <a:pt x="4986874" y="354538"/>
                </a:cubicBezTo>
                <a:lnTo>
                  <a:pt x="4995892" y="443984"/>
                </a:lnTo>
                <a:lnTo>
                  <a:pt x="4995892" y="2397771"/>
                </a:lnTo>
                <a:lnTo>
                  <a:pt x="4986874" y="2487218"/>
                </a:lnTo>
                <a:cubicBezTo>
                  <a:pt x="4945465" y="2689553"/>
                  <a:pt x="4766419" y="2841755"/>
                  <a:pt x="4551817" y="2841755"/>
                </a:cubicBezTo>
                <a:lnTo>
                  <a:pt x="3779201" y="2841755"/>
                </a:lnTo>
                <a:cubicBezTo>
                  <a:pt x="3630717" y="2841755"/>
                  <a:pt x="3492065" y="2915952"/>
                  <a:pt x="3409705" y="3039479"/>
                </a:cubicBezTo>
                <a:lnTo>
                  <a:pt x="3162674" y="3409973"/>
                </a:lnTo>
                <a:cubicBezTo>
                  <a:pt x="3080314" y="3533501"/>
                  <a:pt x="2941662" y="3607697"/>
                  <a:pt x="2793178" y="3607697"/>
                </a:cubicBezTo>
                <a:lnTo>
                  <a:pt x="444080" y="3607697"/>
                </a:lnTo>
                <a:cubicBezTo>
                  <a:pt x="198821" y="3607697"/>
                  <a:pt x="0" y="3408902"/>
                  <a:pt x="0" y="3163673"/>
                </a:cubicBezTo>
                <a:lnTo>
                  <a:pt x="0" y="1238556"/>
                </a:lnTo>
                <a:cubicBezTo>
                  <a:pt x="0" y="1115850"/>
                  <a:pt x="50785" y="998611"/>
                  <a:pt x="140302" y="914673"/>
                </a:cubicBezTo>
                <a:lnTo>
                  <a:pt x="987622" y="120142"/>
                </a:lnTo>
                <a:cubicBezTo>
                  <a:pt x="1069938" y="42957"/>
                  <a:pt x="1178554" y="0"/>
                  <a:pt x="1291400" y="0"/>
                </a:cubicBezTo>
                <a:lnTo>
                  <a:pt x="1291400" y="0"/>
                </a:lnTo>
              </a:path>
            </a:pathLst>
          </a:custGeom>
          <a:blipFill>
            <a:blip r:embed="rId5"/>
            <a:srcRect t="24302" b="24302"/>
            <a:stretch/>
          </a:blip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65D62907-6058-3E7D-426B-DA7502B5E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1"/>
    </mc:Choice>
    <mc:Fallback>
      <p:transition spd="slow" advTm="1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0700000">
            <a:off x="5977547" y="1896391"/>
            <a:ext cx="2045178" cy="3053562"/>
          </a:xfrm>
          <a:custGeom>
            <a:avLst/>
            <a:gdLst/>
            <a:ahLst/>
            <a:cxnLst/>
            <a:rect l="l" t="t" r="r" b="b"/>
            <a:pathLst>
              <a:path w="2045178" h="3053562">
                <a:moveTo>
                  <a:pt x="2040565" y="1945311"/>
                </a:moveTo>
                <a:cubicBezTo>
                  <a:pt x="1962997" y="857862"/>
                  <a:pt x="1068577" y="23776"/>
                  <a:pt x="0" y="0"/>
                </a:cubicBezTo>
                <a:lnTo>
                  <a:pt x="283974" y="546398"/>
                </a:lnTo>
                <a:cubicBezTo>
                  <a:pt x="301507" y="580131"/>
                  <a:pt x="299576" y="620848"/>
                  <a:pt x="278920" y="652795"/>
                </a:cubicBezTo>
                <a:lnTo>
                  <a:pt x="21993" y="1050002"/>
                </a:lnTo>
                <a:cubicBezTo>
                  <a:pt x="567203" y="1086705"/>
                  <a:pt x="997993" y="1540229"/>
                  <a:pt x="997993" y="2094653"/>
                </a:cubicBezTo>
                <a:cubicBezTo>
                  <a:pt x="997993" y="2274755"/>
                  <a:pt x="952522" y="2444306"/>
                  <a:pt x="872427" y="2592310"/>
                </a:cubicBezTo>
                <a:lnTo>
                  <a:pt x="1124451" y="3038406"/>
                </a:lnTo>
                <a:cubicBezTo>
                  <a:pt x="1127423" y="3043607"/>
                  <a:pt x="1132921" y="3046875"/>
                  <a:pt x="1139013" y="3046875"/>
                </a:cubicBezTo>
                <a:lnTo>
                  <a:pt x="1812316" y="3048807"/>
                </a:lnTo>
                <a:lnTo>
                  <a:pt x="1812316" y="3053562"/>
                </a:lnTo>
                <a:cubicBezTo>
                  <a:pt x="1974885" y="2711784"/>
                  <a:pt x="2067461" y="2322454"/>
                  <a:pt x="2040565" y="1945459"/>
                </a:cubicBezTo>
                <a:lnTo>
                  <a:pt x="2040565" y="1945311"/>
                </a:lnTo>
              </a:path>
            </a:pathLst>
          </a:custGeom>
          <a:solidFill>
            <a:srgbClr val="64006A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 rot="20700000">
            <a:off x="4721239" y="4768955"/>
            <a:ext cx="3551670" cy="1519202"/>
          </a:xfrm>
          <a:custGeom>
            <a:avLst/>
            <a:gdLst/>
            <a:ahLst/>
            <a:cxnLst/>
            <a:rect l="l" t="t" r="r" b="b"/>
            <a:pathLst>
              <a:path w="3551670" h="1519202">
                <a:moveTo>
                  <a:pt x="2922798" y="465264"/>
                </a:moveTo>
                <a:cubicBezTo>
                  <a:pt x="2884757" y="465264"/>
                  <a:pt x="2849539" y="444460"/>
                  <a:pt x="2830964" y="411470"/>
                </a:cubicBezTo>
                <a:lnTo>
                  <a:pt x="2603607" y="9064"/>
                </a:lnTo>
                <a:cubicBezTo>
                  <a:pt x="2415481" y="287836"/>
                  <a:pt x="2096586" y="471208"/>
                  <a:pt x="1734896" y="471208"/>
                </a:cubicBezTo>
                <a:cubicBezTo>
                  <a:pt x="1373205" y="471208"/>
                  <a:pt x="1047625" y="283825"/>
                  <a:pt x="860390" y="0"/>
                </a:cubicBezTo>
                <a:lnTo>
                  <a:pt x="785347" y="446"/>
                </a:lnTo>
                <a:lnTo>
                  <a:pt x="352031" y="3270"/>
                </a:lnTo>
                <a:cubicBezTo>
                  <a:pt x="346087" y="3270"/>
                  <a:pt x="340441" y="6538"/>
                  <a:pt x="337617" y="11888"/>
                </a:cubicBezTo>
                <a:lnTo>
                  <a:pt x="15306" y="587115"/>
                </a:lnTo>
                <a:lnTo>
                  <a:pt x="8470" y="599300"/>
                </a:lnTo>
                <a:lnTo>
                  <a:pt x="2526" y="595883"/>
                </a:lnTo>
                <a:lnTo>
                  <a:pt x="1189" y="595139"/>
                </a:lnTo>
                <a:lnTo>
                  <a:pt x="0" y="597666"/>
                </a:lnTo>
                <a:cubicBezTo>
                  <a:pt x="215914" y="916707"/>
                  <a:pt x="472843" y="1139606"/>
                  <a:pt x="819377" y="1307968"/>
                </a:cubicBezTo>
                <a:cubicBezTo>
                  <a:pt x="1816329" y="1792551"/>
                  <a:pt x="3008689" y="1414811"/>
                  <a:pt x="3551670" y="467195"/>
                </a:cubicBezTo>
                <a:lnTo>
                  <a:pt x="2922948" y="465412"/>
                </a:lnTo>
                <a:lnTo>
                  <a:pt x="2922798" y="465264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 rot="20700000">
            <a:off x="3919091" y="2410769"/>
            <a:ext cx="2351012" cy="3189975"/>
          </a:xfrm>
          <a:custGeom>
            <a:avLst/>
            <a:gdLst/>
            <a:ahLst/>
            <a:cxnLst/>
            <a:rect l="l" t="t" r="r" b="b"/>
            <a:pathLst>
              <a:path w="2351012" h="3189975">
                <a:moveTo>
                  <a:pt x="1047651" y="2093167"/>
                </a:moveTo>
                <a:cubicBezTo>
                  <a:pt x="1047651" y="1526113"/>
                  <a:pt x="1498501" y="1064564"/>
                  <a:pt x="2061246" y="1046732"/>
                </a:cubicBezTo>
                <a:lnTo>
                  <a:pt x="2348340" y="603016"/>
                </a:lnTo>
                <a:cubicBezTo>
                  <a:pt x="2351609" y="597963"/>
                  <a:pt x="2351906" y="591572"/>
                  <a:pt x="2349084" y="586223"/>
                </a:cubicBezTo>
                <a:lnTo>
                  <a:pt x="2044454" y="0"/>
                </a:lnTo>
                <a:lnTo>
                  <a:pt x="1946082" y="3418"/>
                </a:lnTo>
                <a:cubicBezTo>
                  <a:pt x="1561804" y="30760"/>
                  <a:pt x="1240383" y="142061"/>
                  <a:pt x="921192" y="357975"/>
                </a:cubicBezTo>
                <a:cubicBezTo>
                  <a:pt x="-11713" y="989075"/>
                  <a:pt x="-274437" y="2239983"/>
                  <a:pt x="310302" y="3189977"/>
                </a:cubicBezTo>
                <a:lnTo>
                  <a:pt x="619685" y="2637634"/>
                </a:lnTo>
                <a:cubicBezTo>
                  <a:pt x="638259" y="2604496"/>
                  <a:pt x="673329" y="2583692"/>
                  <a:pt x="711370" y="2583544"/>
                </a:cubicBezTo>
                <a:lnTo>
                  <a:pt x="1167867" y="2580572"/>
                </a:lnTo>
                <a:cubicBezTo>
                  <a:pt x="1091190" y="2434945"/>
                  <a:pt x="1047650" y="2269257"/>
                  <a:pt x="1047650" y="2093315"/>
                </a:cubicBezTo>
                <a:lnTo>
                  <a:pt x="1047651" y="2093167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 rot="20700000">
            <a:off x="7551986" y="5435581"/>
            <a:ext cx="553246" cy="585711"/>
          </a:xfrm>
          <a:custGeom>
            <a:avLst/>
            <a:gdLst/>
            <a:ahLst/>
            <a:cxnLst/>
            <a:rect l="l" t="t" r="r" b="b"/>
            <a:pathLst>
              <a:path w="553246" h="585711">
                <a:moveTo>
                  <a:pt x="552343" y="41608"/>
                </a:moveTo>
                <a:cubicBezTo>
                  <a:pt x="548628" y="20656"/>
                  <a:pt x="533620" y="5647"/>
                  <a:pt x="515638" y="0"/>
                </a:cubicBezTo>
                <a:cubicBezTo>
                  <a:pt x="363325" y="146668"/>
                  <a:pt x="189909" y="271341"/>
                  <a:pt x="0" y="368822"/>
                </a:cubicBezTo>
                <a:cubicBezTo>
                  <a:pt x="4013" y="379671"/>
                  <a:pt x="11294" y="389627"/>
                  <a:pt x="22587" y="396166"/>
                </a:cubicBezTo>
                <a:lnTo>
                  <a:pt x="472099" y="578049"/>
                </a:lnTo>
                <a:cubicBezTo>
                  <a:pt x="511627" y="601529"/>
                  <a:pt x="560516" y="567648"/>
                  <a:pt x="552343" y="522474"/>
                </a:cubicBezTo>
                <a:lnTo>
                  <a:pt x="552343" y="41608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 rot="1406458">
            <a:off x="7524494" y="2441082"/>
            <a:ext cx="597267" cy="564645"/>
          </a:xfrm>
          <a:custGeom>
            <a:avLst/>
            <a:gdLst/>
            <a:ahLst/>
            <a:cxnLst/>
            <a:rect l="l" t="t" r="r" b="b"/>
            <a:pathLst>
              <a:path w="597267" h="564645">
                <a:moveTo>
                  <a:pt x="597220" y="527794"/>
                </a:moveTo>
                <a:lnTo>
                  <a:pt x="505683" y="51683"/>
                </a:lnTo>
                <a:cubicBezTo>
                  <a:pt x="503900" y="5765"/>
                  <a:pt x="448917" y="-16823"/>
                  <a:pt x="415483" y="14532"/>
                </a:cubicBezTo>
                <a:lnTo>
                  <a:pt x="11740" y="275770"/>
                </a:lnTo>
                <a:cubicBezTo>
                  <a:pt x="6687" y="280525"/>
                  <a:pt x="2824" y="286023"/>
                  <a:pt x="0" y="291669"/>
                </a:cubicBezTo>
                <a:cubicBezTo>
                  <a:pt x="209822" y="353486"/>
                  <a:pt x="406419" y="446212"/>
                  <a:pt x="584440" y="564646"/>
                </a:cubicBezTo>
                <a:cubicBezTo>
                  <a:pt x="592761" y="554986"/>
                  <a:pt x="597815" y="542208"/>
                  <a:pt x="597220" y="527794"/>
                </a:cubicBezTo>
                <a:lnTo>
                  <a:pt x="597220" y="527794"/>
                </a:lnTo>
              </a:path>
            </a:pathLst>
          </a:custGeom>
          <a:solidFill>
            <a:srgbClr val="64006A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 rot="1604782">
            <a:off x="3774291" y="2816485"/>
            <a:ext cx="453840" cy="647148"/>
          </a:xfrm>
          <a:custGeom>
            <a:avLst/>
            <a:gdLst/>
            <a:ahLst/>
            <a:cxnLst/>
            <a:rect l="l" t="t" r="r" b="b"/>
            <a:pathLst>
              <a:path w="453840" h="647148">
                <a:moveTo>
                  <a:pt x="453693" y="148"/>
                </a:moveTo>
                <a:cubicBezTo>
                  <a:pt x="447451" y="446"/>
                  <a:pt x="441211" y="1783"/>
                  <a:pt x="435117" y="4309"/>
                </a:cubicBezTo>
                <a:lnTo>
                  <a:pt x="32711" y="267627"/>
                </a:lnTo>
                <a:cubicBezTo>
                  <a:pt x="-9640" y="285608"/>
                  <a:pt x="-11275" y="345048"/>
                  <a:pt x="30185" y="365257"/>
                </a:cubicBezTo>
                <a:lnTo>
                  <a:pt x="428431" y="641800"/>
                </a:lnTo>
                <a:cubicBezTo>
                  <a:pt x="436158" y="645515"/>
                  <a:pt x="444033" y="647150"/>
                  <a:pt x="451760" y="647150"/>
                </a:cubicBezTo>
                <a:cubicBezTo>
                  <a:pt x="436604" y="543725"/>
                  <a:pt x="428579" y="438070"/>
                  <a:pt x="428579" y="330484"/>
                </a:cubicBezTo>
                <a:cubicBezTo>
                  <a:pt x="428579" y="222899"/>
                  <a:pt x="437198" y="107734"/>
                  <a:pt x="453842" y="0"/>
                </a:cubicBezTo>
                <a:lnTo>
                  <a:pt x="453693" y="148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349475" y="3618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3515" y="188039"/>
                </a:moveTo>
                <a:cubicBezTo>
                  <a:pt x="336292" y="180816"/>
                  <a:pt x="326449" y="176768"/>
                  <a:pt x="316210" y="176848"/>
                </a:cubicBezTo>
                <a:cubicBezTo>
                  <a:pt x="307241" y="176927"/>
                  <a:pt x="298430" y="173593"/>
                  <a:pt x="291604" y="166767"/>
                </a:cubicBezTo>
                <a:lnTo>
                  <a:pt x="261362" y="136525"/>
                </a:lnTo>
                <a:cubicBezTo>
                  <a:pt x="256679" y="131842"/>
                  <a:pt x="253980" y="125413"/>
                  <a:pt x="253980" y="118745"/>
                </a:cubicBezTo>
                <a:lnTo>
                  <a:pt x="253980" y="109141"/>
                </a:lnTo>
                <a:cubicBezTo>
                  <a:pt x="253980" y="95171"/>
                  <a:pt x="246360" y="82391"/>
                  <a:pt x="234136" y="75724"/>
                </a:cubicBezTo>
                <a:lnTo>
                  <a:pt x="216912" y="66278"/>
                </a:lnTo>
                <a:cubicBezTo>
                  <a:pt x="223580" y="64453"/>
                  <a:pt x="230485" y="63500"/>
                  <a:pt x="237391" y="63500"/>
                </a:cubicBezTo>
                <a:lnTo>
                  <a:pt x="251758" y="63500"/>
                </a:lnTo>
                <a:cubicBezTo>
                  <a:pt x="271205" y="63500"/>
                  <a:pt x="289858" y="70882"/>
                  <a:pt x="303986" y="84217"/>
                </a:cubicBezTo>
                <a:lnTo>
                  <a:pt x="339388" y="117554"/>
                </a:lnTo>
                <a:cubicBezTo>
                  <a:pt x="347087" y="124777"/>
                  <a:pt x="350738" y="134779"/>
                  <a:pt x="350103" y="144621"/>
                </a:cubicBezTo>
                <a:cubicBezTo>
                  <a:pt x="349468" y="155496"/>
                  <a:pt x="353516" y="166132"/>
                  <a:pt x="361216" y="173831"/>
                </a:cubicBezTo>
                <a:lnTo>
                  <a:pt x="390585" y="203200"/>
                </a:lnTo>
                <a:lnTo>
                  <a:pt x="374630" y="219154"/>
                </a:lnTo>
                <a:lnTo>
                  <a:pt x="343515" y="188039"/>
                </a:lnTo>
                <a:moveTo>
                  <a:pt x="171986" y="85169"/>
                </a:moveTo>
                <a:lnTo>
                  <a:pt x="172224" y="85328"/>
                </a:lnTo>
                <a:lnTo>
                  <a:pt x="215880" y="109141"/>
                </a:lnTo>
                <a:lnTo>
                  <a:pt x="215880" y="118745"/>
                </a:lnTo>
                <a:cubicBezTo>
                  <a:pt x="215880" y="135493"/>
                  <a:pt x="222548" y="151606"/>
                  <a:pt x="234375" y="163433"/>
                </a:cubicBezTo>
                <a:lnTo>
                  <a:pt x="264616" y="193675"/>
                </a:lnTo>
                <a:cubicBezTo>
                  <a:pt x="278983" y="208042"/>
                  <a:pt x="297795" y="215027"/>
                  <a:pt x="316528" y="214868"/>
                </a:cubicBezTo>
                <a:lnTo>
                  <a:pt x="347643" y="245983"/>
                </a:lnTo>
                <a:lnTo>
                  <a:pt x="348436" y="246777"/>
                </a:lnTo>
                <a:lnTo>
                  <a:pt x="335736" y="259477"/>
                </a:lnTo>
                <a:cubicBezTo>
                  <a:pt x="328275" y="266938"/>
                  <a:pt x="328275" y="279003"/>
                  <a:pt x="335736" y="286385"/>
                </a:cubicBezTo>
                <a:cubicBezTo>
                  <a:pt x="343198" y="293767"/>
                  <a:pt x="355263" y="293846"/>
                  <a:pt x="362645" y="286385"/>
                </a:cubicBezTo>
                <a:lnTo>
                  <a:pt x="451624" y="197644"/>
                </a:lnTo>
                <a:cubicBezTo>
                  <a:pt x="459085" y="190183"/>
                  <a:pt x="459085" y="178118"/>
                  <a:pt x="451624" y="170736"/>
                </a:cubicBezTo>
                <a:cubicBezTo>
                  <a:pt x="444163" y="163354"/>
                  <a:pt x="432098" y="163274"/>
                  <a:pt x="424716" y="170736"/>
                </a:cubicBezTo>
                <a:lnTo>
                  <a:pt x="418366" y="177086"/>
                </a:lnTo>
                <a:lnTo>
                  <a:pt x="417572" y="176292"/>
                </a:lnTo>
                <a:lnTo>
                  <a:pt x="388203" y="146923"/>
                </a:lnTo>
                <a:cubicBezTo>
                  <a:pt x="389473" y="126206"/>
                  <a:pt x="381853" y="105093"/>
                  <a:pt x="365582" y="89773"/>
                </a:cubicBezTo>
                <a:lnTo>
                  <a:pt x="330180" y="56436"/>
                </a:lnTo>
                <a:cubicBezTo>
                  <a:pt x="308908" y="36513"/>
                  <a:pt x="280888" y="25400"/>
                  <a:pt x="251758" y="25400"/>
                </a:cubicBezTo>
                <a:lnTo>
                  <a:pt x="237470" y="25400"/>
                </a:lnTo>
                <a:cubicBezTo>
                  <a:pt x="221437" y="25400"/>
                  <a:pt x="205641" y="28734"/>
                  <a:pt x="191036" y="35243"/>
                </a:cubicBezTo>
                <a:lnTo>
                  <a:pt x="173891" y="42863"/>
                </a:lnTo>
                <a:lnTo>
                  <a:pt x="173653" y="42942"/>
                </a:lnTo>
                <a:lnTo>
                  <a:pt x="168731" y="45164"/>
                </a:lnTo>
                <a:lnTo>
                  <a:pt x="153571" y="51911"/>
                </a:lnTo>
                <a:cubicBezTo>
                  <a:pt x="149126" y="53896"/>
                  <a:pt x="146268" y="58182"/>
                  <a:pt x="146030" y="63024"/>
                </a:cubicBezTo>
                <a:cubicBezTo>
                  <a:pt x="145792" y="67866"/>
                  <a:pt x="148411" y="72390"/>
                  <a:pt x="152618" y="74692"/>
                </a:cubicBezTo>
                <a:lnTo>
                  <a:pt x="167223" y="82629"/>
                </a:lnTo>
                <a:lnTo>
                  <a:pt x="171986" y="85249"/>
                </a:lnTo>
                <a:lnTo>
                  <a:pt x="171986" y="85169"/>
                </a:lnTo>
                <a:moveTo>
                  <a:pt x="207069" y="170339"/>
                </a:moveTo>
                <a:lnTo>
                  <a:pt x="21729" y="324723"/>
                </a:lnTo>
                <a:cubicBezTo>
                  <a:pt x="7997" y="336232"/>
                  <a:pt x="-20" y="353298"/>
                  <a:pt x="-20" y="371237"/>
                </a:cubicBezTo>
                <a:cubicBezTo>
                  <a:pt x="-20" y="404654"/>
                  <a:pt x="27047" y="431800"/>
                  <a:pt x="60543" y="431800"/>
                </a:cubicBezTo>
                <a:cubicBezTo>
                  <a:pt x="78482" y="431800"/>
                  <a:pt x="95548" y="423783"/>
                  <a:pt x="107057" y="410051"/>
                </a:cubicBezTo>
                <a:lnTo>
                  <a:pt x="261918" y="224155"/>
                </a:lnTo>
                <a:cubicBezTo>
                  <a:pt x="256520" y="220583"/>
                  <a:pt x="251440" y="216456"/>
                  <a:pt x="246678" y="211693"/>
                </a:cubicBezTo>
                <a:lnTo>
                  <a:pt x="216436" y="181451"/>
                </a:lnTo>
                <a:cubicBezTo>
                  <a:pt x="213023" y="178038"/>
                  <a:pt x="209848" y="174307"/>
                  <a:pt x="207069" y="170339"/>
                </a:cubicBezTo>
                <a:lnTo>
                  <a:pt x="207069" y="170339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068730" y="30052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9050" y="50800"/>
                </a:moveTo>
                <a:cubicBezTo>
                  <a:pt x="8493" y="50800"/>
                  <a:pt x="0" y="59293"/>
                  <a:pt x="0" y="69850"/>
                </a:cubicBezTo>
                <a:cubicBezTo>
                  <a:pt x="0" y="80407"/>
                  <a:pt x="8493" y="88900"/>
                  <a:pt x="19050" y="88900"/>
                </a:cubicBezTo>
                <a:lnTo>
                  <a:pt x="57150" y="88900"/>
                </a:lnTo>
                <a:lnTo>
                  <a:pt x="57150" y="139700"/>
                </a:lnTo>
                <a:lnTo>
                  <a:pt x="19050" y="139700"/>
                </a:lnTo>
                <a:cubicBezTo>
                  <a:pt x="8493" y="139700"/>
                  <a:pt x="0" y="148193"/>
                  <a:pt x="0" y="158750"/>
                </a:cubicBezTo>
                <a:cubicBezTo>
                  <a:pt x="0" y="169307"/>
                  <a:pt x="8493" y="177800"/>
                  <a:pt x="19050" y="177800"/>
                </a:cubicBezTo>
                <a:lnTo>
                  <a:pt x="76200" y="177800"/>
                </a:lnTo>
                <a:lnTo>
                  <a:pt x="177800" y="177800"/>
                </a:lnTo>
                <a:lnTo>
                  <a:pt x="438150" y="177800"/>
                </a:lnTo>
                <a:cubicBezTo>
                  <a:pt x="448707" y="177800"/>
                  <a:pt x="457200" y="169307"/>
                  <a:pt x="457200" y="158750"/>
                </a:cubicBezTo>
                <a:cubicBezTo>
                  <a:pt x="457200" y="148193"/>
                  <a:pt x="448707" y="139700"/>
                  <a:pt x="438150" y="139700"/>
                </a:cubicBezTo>
                <a:lnTo>
                  <a:pt x="400050" y="139700"/>
                </a:lnTo>
                <a:lnTo>
                  <a:pt x="400050" y="88900"/>
                </a:lnTo>
                <a:lnTo>
                  <a:pt x="431800" y="88900"/>
                </a:lnTo>
                <a:cubicBezTo>
                  <a:pt x="442357" y="88900"/>
                  <a:pt x="450850" y="80407"/>
                  <a:pt x="450850" y="69850"/>
                </a:cubicBezTo>
                <a:cubicBezTo>
                  <a:pt x="450850" y="59293"/>
                  <a:pt x="442357" y="50800"/>
                  <a:pt x="431800" y="50800"/>
                </a:cubicBezTo>
                <a:lnTo>
                  <a:pt x="19050" y="50800"/>
                </a:lnTo>
                <a:moveTo>
                  <a:pt x="361950" y="88900"/>
                </a:moveTo>
                <a:lnTo>
                  <a:pt x="361950" y="139700"/>
                </a:lnTo>
                <a:lnTo>
                  <a:pt x="298450" y="139700"/>
                </a:lnTo>
                <a:lnTo>
                  <a:pt x="298450" y="88900"/>
                </a:lnTo>
                <a:lnTo>
                  <a:pt x="361950" y="88900"/>
                </a:lnTo>
                <a:moveTo>
                  <a:pt x="260350" y="88900"/>
                </a:moveTo>
                <a:lnTo>
                  <a:pt x="260350" y="139700"/>
                </a:lnTo>
                <a:lnTo>
                  <a:pt x="196850" y="139700"/>
                </a:lnTo>
                <a:lnTo>
                  <a:pt x="196850" y="88900"/>
                </a:lnTo>
                <a:lnTo>
                  <a:pt x="260350" y="88900"/>
                </a:lnTo>
                <a:moveTo>
                  <a:pt x="158750" y="88900"/>
                </a:moveTo>
                <a:lnTo>
                  <a:pt x="158750" y="139700"/>
                </a:lnTo>
                <a:lnTo>
                  <a:pt x="95250" y="139700"/>
                </a:lnTo>
                <a:lnTo>
                  <a:pt x="95250" y="88900"/>
                </a:lnTo>
                <a:lnTo>
                  <a:pt x="158750" y="88900"/>
                </a:lnTo>
                <a:moveTo>
                  <a:pt x="19050" y="215900"/>
                </a:moveTo>
                <a:cubicBezTo>
                  <a:pt x="8493" y="215900"/>
                  <a:pt x="0" y="224393"/>
                  <a:pt x="0" y="234950"/>
                </a:cubicBezTo>
                <a:cubicBezTo>
                  <a:pt x="0" y="245507"/>
                  <a:pt x="8493" y="254000"/>
                  <a:pt x="19050" y="254000"/>
                </a:cubicBezTo>
                <a:cubicBezTo>
                  <a:pt x="40084" y="254000"/>
                  <a:pt x="57150" y="271066"/>
                  <a:pt x="57150" y="292100"/>
                </a:cubicBezTo>
                <a:lnTo>
                  <a:pt x="57150" y="374650"/>
                </a:lnTo>
                <a:cubicBezTo>
                  <a:pt x="57150" y="392192"/>
                  <a:pt x="71358" y="406400"/>
                  <a:pt x="88900" y="406400"/>
                </a:cubicBezTo>
                <a:lnTo>
                  <a:pt x="139700" y="406400"/>
                </a:lnTo>
                <a:cubicBezTo>
                  <a:pt x="157242" y="406400"/>
                  <a:pt x="171450" y="392192"/>
                  <a:pt x="171450" y="374650"/>
                </a:cubicBezTo>
                <a:lnTo>
                  <a:pt x="171450" y="298450"/>
                </a:lnTo>
                <a:cubicBezTo>
                  <a:pt x="171450" y="273923"/>
                  <a:pt x="191373" y="254000"/>
                  <a:pt x="215900" y="254000"/>
                </a:cubicBezTo>
                <a:lnTo>
                  <a:pt x="241300" y="254000"/>
                </a:lnTo>
                <a:cubicBezTo>
                  <a:pt x="265827" y="254000"/>
                  <a:pt x="285750" y="273923"/>
                  <a:pt x="285750" y="298450"/>
                </a:cubicBezTo>
                <a:lnTo>
                  <a:pt x="285750" y="374650"/>
                </a:lnTo>
                <a:cubicBezTo>
                  <a:pt x="285750" y="392192"/>
                  <a:pt x="299958" y="406400"/>
                  <a:pt x="317500" y="406400"/>
                </a:cubicBezTo>
                <a:lnTo>
                  <a:pt x="368300" y="406400"/>
                </a:lnTo>
                <a:cubicBezTo>
                  <a:pt x="385842" y="406400"/>
                  <a:pt x="400050" y="392192"/>
                  <a:pt x="400050" y="374650"/>
                </a:cubicBezTo>
                <a:lnTo>
                  <a:pt x="400050" y="292100"/>
                </a:lnTo>
                <a:cubicBezTo>
                  <a:pt x="400050" y="271066"/>
                  <a:pt x="417116" y="254000"/>
                  <a:pt x="438150" y="254000"/>
                </a:cubicBezTo>
                <a:cubicBezTo>
                  <a:pt x="448707" y="254000"/>
                  <a:pt x="457200" y="245507"/>
                  <a:pt x="457200" y="234950"/>
                </a:cubicBezTo>
                <a:cubicBezTo>
                  <a:pt x="457200" y="224393"/>
                  <a:pt x="448707" y="215900"/>
                  <a:pt x="438150" y="215900"/>
                </a:cubicBezTo>
                <a:cubicBezTo>
                  <a:pt x="396081" y="215900"/>
                  <a:pt x="361950" y="250031"/>
                  <a:pt x="361950" y="292100"/>
                </a:cubicBezTo>
                <a:lnTo>
                  <a:pt x="361950" y="368300"/>
                </a:lnTo>
                <a:lnTo>
                  <a:pt x="323850" y="368300"/>
                </a:lnTo>
                <a:lnTo>
                  <a:pt x="323850" y="298450"/>
                </a:lnTo>
                <a:cubicBezTo>
                  <a:pt x="323850" y="252889"/>
                  <a:pt x="286861" y="215900"/>
                  <a:pt x="241300" y="215900"/>
                </a:cubicBezTo>
                <a:lnTo>
                  <a:pt x="215900" y="215900"/>
                </a:lnTo>
                <a:cubicBezTo>
                  <a:pt x="170339" y="215900"/>
                  <a:pt x="133350" y="252889"/>
                  <a:pt x="133350" y="298450"/>
                </a:cubicBezTo>
                <a:lnTo>
                  <a:pt x="133350" y="368300"/>
                </a:lnTo>
                <a:lnTo>
                  <a:pt x="95250" y="368300"/>
                </a:lnTo>
                <a:lnTo>
                  <a:pt x="95250" y="292100"/>
                </a:lnTo>
                <a:cubicBezTo>
                  <a:pt x="95250" y="250031"/>
                  <a:pt x="61119" y="215900"/>
                  <a:pt x="19050" y="215900"/>
                </a:cubicBezTo>
                <a:lnTo>
                  <a:pt x="19050" y="215900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354046" y="543955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5725" y="71438"/>
                </a:moveTo>
                <a:cubicBezTo>
                  <a:pt x="77867" y="71438"/>
                  <a:pt x="71438" y="77867"/>
                  <a:pt x="71438" y="85725"/>
                </a:cubicBezTo>
                <a:lnTo>
                  <a:pt x="71438" y="371475"/>
                </a:lnTo>
                <a:cubicBezTo>
                  <a:pt x="71438" y="379333"/>
                  <a:pt x="77867" y="385763"/>
                  <a:pt x="85725" y="385763"/>
                </a:cubicBezTo>
                <a:lnTo>
                  <a:pt x="371475" y="385763"/>
                </a:lnTo>
                <a:cubicBezTo>
                  <a:pt x="379333" y="385763"/>
                  <a:pt x="385763" y="379333"/>
                  <a:pt x="385763" y="371475"/>
                </a:cubicBezTo>
                <a:lnTo>
                  <a:pt x="385763" y="85725"/>
                </a:lnTo>
                <a:cubicBezTo>
                  <a:pt x="385763" y="77867"/>
                  <a:pt x="379333" y="71438"/>
                  <a:pt x="371475" y="71438"/>
                </a:cubicBezTo>
                <a:lnTo>
                  <a:pt x="85725" y="71438"/>
                </a:lnTo>
                <a:moveTo>
                  <a:pt x="28575" y="85725"/>
                </a:moveTo>
                <a:cubicBezTo>
                  <a:pt x="28575" y="54203"/>
                  <a:pt x="54203" y="28575"/>
                  <a:pt x="85725" y="28575"/>
                </a:cubicBezTo>
                <a:lnTo>
                  <a:pt x="371475" y="28575"/>
                </a:lnTo>
                <a:cubicBezTo>
                  <a:pt x="402997" y="28575"/>
                  <a:pt x="428625" y="54203"/>
                  <a:pt x="428625" y="85725"/>
                </a:cubicBezTo>
                <a:lnTo>
                  <a:pt x="428625" y="371475"/>
                </a:lnTo>
                <a:cubicBezTo>
                  <a:pt x="428625" y="402997"/>
                  <a:pt x="402997" y="428625"/>
                  <a:pt x="371475" y="428625"/>
                </a:cubicBezTo>
                <a:lnTo>
                  <a:pt x="85725" y="428625"/>
                </a:lnTo>
                <a:cubicBezTo>
                  <a:pt x="54203" y="428625"/>
                  <a:pt x="28575" y="402997"/>
                  <a:pt x="28575" y="371475"/>
                </a:cubicBezTo>
                <a:lnTo>
                  <a:pt x="28575" y="85725"/>
                </a:lnTo>
                <a:moveTo>
                  <a:pt x="157163" y="135731"/>
                </a:moveTo>
                <a:lnTo>
                  <a:pt x="157163" y="235744"/>
                </a:lnTo>
                <a:cubicBezTo>
                  <a:pt x="157163" y="247620"/>
                  <a:pt x="147608" y="257175"/>
                  <a:pt x="135731" y="257175"/>
                </a:cubicBezTo>
                <a:cubicBezTo>
                  <a:pt x="123855" y="257175"/>
                  <a:pt x="114300" y="247620"/>
                  <a:pt x="114300" y="235744"/>
                </a:cubicBezTo>
                <a:lnTo>
                  <a:pt x="114300" y="135731"/>
                </a:lnTo>
                <a:cubicBezTo>
                  <a:pt x="114300" y="123855"/>
                  <a:pt x="123855" y="114300"/>
                  <a:pt x="135731" y="114300"/>
                </a:cubicBezTo>
                <a:cubicBezTo>
                  <a:pt x="147608" y="114300"/>
                  <a:pt x="157163" y="123855"/>
                  <a:pt x="157163" y="135731"/>
                </a:cubicBezTo>
                <a:moveTo>
                  <a:pt x="242888" y="135731"/>
                </a:moveTo>
                <a:lnTo>
                  <a:pt x="242888" y="235744"/>
                </a:lnTo>
                <a:cubicBezTo>
                  <a:pt x="242888" y="247620"/>
                  <a:pt x="233333" y="257175"/>
                  <a:pt x="221456" y="257175"/>
                </a:cubicBezTo>
                <a:cubicBezTo>
                  <a:pt x="209580" y="257175"/>
                  <a:pt x="200025" y="247620"/>
                  <a:pt x="200025" y="235744"/>
                </a:cubicBezTo>
                <a:lnTo>
                  <a:pt x="200025" y="135731"/>
                </a:lnTo>
                <a:cubicBezTo>
                  <a:pt x="200025" y="123855"/>
                  <a:pt x="209580" y="114300"/>
                  <a:pt x="221456" y="114300"/>
                </a:cubicBezTo>
                <a:cubicBezTo>
                  <a:pt x="233333" y="114300"/>
                  <a:pt x="242888" y="123855"/>
                  <a:pt x="242888" y="135731"/>
                </a:cubicBezTo>
              </a:path>
            </a:pathLst>
          </a:custGeom>
          <a:solidFill>
            <a:srgbClr val="FFFFFF"/>
          </a:solid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440376" y="4830041"/>
            <a:ext cx="2926080" cy="1371600"/>
          </a:xfrm>
          <a:custGeom>
            <a:avLst/>
            <a:gdLst/>
            <a:ahLst/>
            <a:cxnLst/>
            <a:rect l="l" t="t" r="r" b="b"/>
            <a:pathLst>
              <a:path w="2926080" h="1371600">
                <a:moveTo>
                  <a:pt x="0" y="1371600"/>
                </a:moveTo>
                <a:lnTo>
                  <a:pt x="0" y="0"/>
                </a:lnTo>
                <a:lnTo>
                  <a:pt x="2926080" y="0"/>
                </a:lnTo>
                <a:lnTo>
                  <a:pt x="292608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Cross-Industry Utility</a:t>
            </a:r>
            <a:endParaRPr lang="en-US" sz="1600" dirty="0"/>
          </a:p>
          <a:p>
            <a:pPr marL="0" indent="0" algn="l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logs improve predictive capabilities in engineering.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440376" y="2304768"/>
            <a:ext cx="2926080" cy="1645920"/>
          </a:xfrm>
          <a:custGeom>
            <a:avLst/>
            <a:gdLst/>
            <a:ahLst/>
            <a:cxnLst/>
            <a:rect l="l" t="t" r="r" b="b"/>
            <a:pathLst>
              <a:path w="2926080" h="1645920">
                <a:moveTo>
                  <a:pt x="0" y="1645920"/>
                </a:moveTo>
                <a:lnTo>
                  <a:pt x="0" y="0"/>
                </a:lnTo>
                <a:lnTo>
                  <a:pt x="2926080" y="0"/>
                </a:lnTo>
                <a:lnTo>
                  <a:pt x="2926080" y="1645920"/>
                </a:lnTo>
                <a:lnTo>
                  <a:pt x="0" y="164592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Bridge Support Applications</a:t>
            </a:r>
            <a:endParaRPr lang="en-US" sz="1600" dirty="0"/>
          </a:p>
          <a:p>
            <a:pPr marL="0" indent="0" algn="l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logs inform subsurface conditions in bridge construction.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1519" y="2708890"/>
            <a:ext cx="2926080" cy="1645920"/>
          </a:xfrm>
          <a:custGeom>
            <a:avLst/>
            <a:gdLst/>
            <a:ahLst/>
            <a:cxnLst/>
            <a:rect l="l" t="t" r="r" b="b"/>
            <a:pathLst>
              <a:path w="2926080" h="1645920">
                <a:moveTo>
                  <a:pt x="0" y="1645920"/>
                </a:moveTo>
                <a:lnTo>
                  <a:pt x="0" y="0"/>
                </a:lnTo>
                <a:lnTo>
                  <a:pt x="2926080" y="0"/>
                </a:lnTo>
                <a:lnTo>
                  <a:pt x="2926080" y="1645920"/>
                </a:lnTo>
                <a:lnTo>
                  <a:pt x="0" y="164592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Sonic Logs in Pile Driving</a:t>
            </a:r>
            <a:endParaRPr lang="en-US" sz="1600" dirty="0"/>
          </a:p>
          <a:p>
            <a:pPr marL="0" indent="0" algn="r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logs assess soil properties during pile driving.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10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634997" y="1255304"/>
            <a:ext cx="10956908" cy="822960"/>
          </a:xfrm>
          <a:custGeom>
            <a:avLst/>
            <a:gdLst/>
            <a:ahLst/>
            <a:cxnLst/>
            <a:rect l="l" t="t" r="r" b="b"/>
            <a:pathLst>
              <a:path w="10956908" h="822960">
                <a:moveTo>
                  <a:pt x="0" y="822960"/>
                </a:moveTo>
                <a:lnTo>
                  <a:pt x="0" y="0"/>
                </a:lnTo>
                <a:lnTo>
                  <a:pt x="10956908" y="0"/>
                </a:lnTo>
                <a:lnTo>
                  <a:pt x="10956908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Applications Beyond Oil and Gas</a:t>
            </a:r>
            <a:endParaRPr lang="en-US" sz="2800" dirty="0"/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1DE3BDAF-0173-1AC7-D143-E0B092940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2"/>
    </mc:Choice>
    <mc:Fallback>
      <p:transition spd="slow" advTm="6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1" y="447"/>
            <a:ext cx="2286000" cy="6857107"/>
          </a:xfrm>
          <a:custGeom>
            <a:avLst/>
            <a:gdLst/>
            <a:ahLst/>
            <a:cxnLst/>
            <a:rect l="l" t="t" r="r" b="b"/>
            <a:pathLst>
              <a:path w="2286000" h="6857107">
                <a:moveTo>
                  <a:pt x="0" y="6857107"/>
                </a:moveTo>
                <a:lnTo>
                  <a:pt x="0" y="0"/>
                </a:lnTo>
                <a:lnTo>
                  <a:pt x="2286000" y="0"/>
                </a:lnTo>
                <a:lnTo>
                  <a:pt x="2286000" y="6857107"/>
                </a:lnTo>
                <a:lnTo>
                  <a:pt x="0" y="6857107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3308965" y="1414594"/>
            <a:ext cx="8242957" cy="914400"/>
          </a:xfrm>
          <a:custGeom>
            <a:avLst/>
            <a:gdLst/>
            <a:ahLst/>
            <a:cxnLst/>
            <a:rect l="l" t="t" r="r" b="b"/>
            <a:pathLst>
              <a:path w="8242957" h="914400">
                <a:moveTo>
                  <a:pt x="0" y="914400"/>
                </a:moveTo>
                <a:lnTo>
                  <a:pt x="0" y="0"/>
                </a:lnTo>
                <a:lnTo>
                  <a:pt x="8242957" y="0"/>
                </a:lnTo>
                <a:lnTo>
                  <a:pt x="8242957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Challenges and Limitations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329830" y="1686561"/>
            <a:ext cx="2565770" cy="3931920"/>
          </a:xfrm>
          <a:custGeom>
            <a:avLst/>
            <a:gdLst/>
            <a:ahLst/>
            <a:cxnLst/>
            <a:rect l="l" t="t" r="r" b="b"/>
            <a:pathLst>
              <a:path w="2565770" h="3931920">
                <a:moveTo>
                  <a:pt x="461839" y="3931920"/>
                </a:moveTo>
                <a:cubicBezTo>
                  <a:pt x="206772" y="3931920"/>
                  <a:pt x="0" y="3725148"/>
                  <a:pt x="0" y="3470081"/>
                </a:cubicBezTo>
                <a:lnTo>
                  <a:pt x="0" y="461839"/>
                </a:lnTo>
                <a:cubicBezTo>
                  <a:pt x="0" y="206772"/>
                  <a:pt x="206772" y="0"/>
                  <a:pt x="461839" y="0"/>
                </a:cubicBezTo>
                <a:lnTo>
                  <a:pt x="2103931" y="0"/>
                </a:lnTo>
                <a:cubicBezTo>
                  <a:pt x="2358998" y="0"/>
                  <a:pt x="2565770" y="206772"/>
                  <a:pt x="2565770" y="461839"/>
                </a:cubicBezTo>
                <a:lnTo>
                  <a:pt x="2565770" y="3470081"/>
                </a:lnTo>
                <a:cubicBezTo>
                  <a:pt x="2565770" y="3725148"/>
                  <a:pt x="2358998" y="3931920"/>
                  <a:pt x="2103931" y="3931920"/>
                </a:cubicBezTo>
                <a:lnTo>
                  <a:pt x="461839" y="3931920"/>
                </a:lnTo>
              </a:path>
            </a:pathLst>
          </a:custGeom>
          <a:blipFill>
            <a:blip r:embed="rId5"/>
            <a:srcRect l="28282" r="28282"/>
            <a:stretch/>
          </a:blip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50283" y="2994563"/>
            <a:ext cx="2560320" cy="1280160"/>
          </a:xfrm>
          <a:custGeom>
            <a:avLst/>
            <a:gdLst/>
            <a:ahLst/>
            <a:cxnLst/>
            <a:rect l="l" t="t" r="r" b="b"/>
            <a:pathLst>
              <a:path w="2560320" h="1280160">
                <a:moveTo>
                  <a:pt x="0" y="1280160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1280160"/>
                </a:lnTo>
                <a:lnTo>
                  <a:pt x="0" y="12801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Many features required for the project are not supported in Python 3.13.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This has created challenges in utilizing certain functionalities effectively.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6150283" y="2578688"/>
            <a:ext cx="2560320" cy="309783"/>
          </a:xfrm>
          <a:custGeom>
            <a:avLst/>
            <a:gdLst/>
            <a:ahLst/>
            <a:cxnLst/>
            <a:rect l="l" t="t" r="r" b="b"/>
            <a:pathLst>
              <a:path w="2560320" h="309783">
                <a:moveTo>
                  <a:pt x="0" y="309783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Python Compatibility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991602" y="2994563"/>
            <a:ext cx="2560320" cy="1280160"/>
          </a:xfrm>
          <a:custGeom>
            <a:avLst/>
            <a:gdLst/>
            <a:ahLst/>
            <a:cxnLst/>
            <a:rect l="l" t="t" r="r" b="b"/>
            <a:pathLst>
              <a:path w="2560320" h="1280160">
                <a:moveTo>
                  <a:pt x="0" y="1280160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1280160"/>
                </a:lnTo>
                <a:lnTo>
                  <a:pt x="0" y="12801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Creating virtual environments was necessary to run older Python versions.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This process added complexity and required additional setup time.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8991602" y="2578688"/>
            <a:ext cx="2560320" cy="309783"/>
          </a:xfrm>
          <a:custGeom>
            <a:avLst/>
            <a:gdLst/>
            <a:ahLst/>
            <a:cxnLst/>
            <a:rect l="l" t="t" r="r" b="b"/>
            <a:pathLst>
              <a:path w="2560320" h="309783">
                <a:moveTo>
                  <a:pt x="0" y="309783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Virtual Environments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3308964" y="4947549"/>
            <a:ext cx="2560320" cy="1280160"/>
          </a:xfrm>
          <a:custGeom>
            <a:avLst/>
            <a:gdLst/>
            <a:ahLst/>
            <a:cxnLst/>
            <a:rect l="l" t="t" r="r" b="b"/>
            <a:pathLst>
              <a:path w="2560320" h="1280160">
                <a:moveTo>
                  <a:pt x="0" y="1280160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1280160"/>
                </a:lnTo>
                <a:lnTo>
                  <a:pt x="0" y="12801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There is a need to develop a pipeline feature for handling sonic log data with missing attributes.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Current implementations do not adequately address the challenges of incomplete data.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308965" y="4531674"/>
            <a:ext cx="2560320" cy="309783"/>
          </a:xfrm>
          <a:custGeom>
            <a:avLst/>
            <a:gdLst/>
            <a:ahLst/>
            <a:cxnLst/>
            <a:rect l="l" t="t" r="r" b="b"/>
            <a:pathLst>
              <a:path w="2560320" h="309783">
                <a:moveTo>
                  <a:pt x="0" y="309783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Features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150284" y="4947549"/>
            <a:ext cx="2560320" cy="1280160"/>
          </a:xfrm>
          <a:custGeom>
            <a:avLst/>
            <a:gdLst/>
            <a:ahLst/>
            <a:cxnLst/>
            <a:rect l="l" t="t" r="r" b="b"/>
            <a:pathLst>
              <a:path w="2560320" h="1280160">
                <a:moveTo>
                  <a:pt x="0" y="1280160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1280160"/>
                </a:lnTo>
                <a:lnTo>
                  <a:pt x="0" y="12801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Ensuring model accuracy is crucial when predicting missing sonic log data.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Inaccurate predictions can lead to significant financial consequences.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6150283" y="4531674"/>
            <a:ext cx="2560320" cy="309783"/>
          </a:xfrm>
          <a:custGeom>
            <a:avLst/>
            <a:gdLst/>
            <a:ahLst/>
            <a:cxnLst/>
            <a:rect l="l" t="t" r="r" b="b"/>
            <a:pathLst>
              <a:path w="2560320" h="309783">
                <a:moveTo>
                  <a:pt x="0" y="309783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 Accuracy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3308965" y="2999901"/>
            <a:ext cx="2560320" cy="1280160"/>
          </a:xfrm>
          <a:custGeom>
            <a:avLst/>
            <a:gdLst/>
            <a:ahLst/>
            <a:cxnLst/>
            <a:rect l="l" t="t" r="r" b="b"/>
            <a:pathLst>
              <a:path w="2560320" h="1280160">
                <a:moveTo>
                  <a:pt x="0" y="1280160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1280160"/>
                </a:lnTo>
                <a:lnTo>
                  <a:pt x="0" y="12801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quality significantly limits prediction accuracy.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Insufficient data collection in many logs leads to unreliable results.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3308964" y="2584026"/>
            <a:ext cx="2560320" cy="309783"/>
          </a:xfrm>
          <a:custGeom>
            <a:avLst/>
            <a:gdLst/>
            <a:ahLst/>
            <a:cxnLst/>
            <a:rect l="l" t="t" r="r" b="b"/>
            <a:pathLst>
              <a:path w="2560320" h="309783">
                <a:moveTo>
                  <a:pt x="0" y="309783"/>
                </a:moveTo>
                <a:lnTo>
                  <a:pt x="0" y="0"/>
                </a:lnTo>
                <a:lnTo>
                  <a:pt x="2560320" y="0"/>
                </a:lnTo>
                <a:lnTo>
                  <a:pt x="2560320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Quality Issues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1115860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11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634996" y="6475770"/>
            <a:ext cx="7315200" cy="153888"/>
          </a:xfrm>
          <a:custGeom>
            <a:avLst/>
            <a:gdLst/>
            <a:ahLst/>
            <a:cxnLst/>
            <a:rect l="l" t="t" r="r" b="b"/>
            <a:pathLst>
              <a:path w="7315200" h="153888">
                <a:moveTo>
                  <a:pt x="0" y="153888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 flipV="1">
            <a:off x="10032949" y="5465808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 flipV="1">
            <a:off x="10794945" y="5464967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 flipV="1">
            <a:off x="10794945" y="4702645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2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 flipV="1">
            <a:off x="9270965" y="5465808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2509A3C0-A3CF-926C-7143-D25857F17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28"/>
    </mc:Choice>
    <mc:Fallback>
      <p:transition spd="slow" advTm="8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flipH="1" flipV="1">
            <a:off x="7816117" y="3107208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 flipH="1" flipV="1">
            <a:off x="4222020" y="3107208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 flipH="1" flipV="1">
            <a:off x="631865" y="3107208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571520" y="-1"/>
            <a:ext cx="3620479" cy="3331255"/>
          </a:xfrm>
          <a:custGeom>
            <a:avLst/>
            <a:gdLst/>
            <a:ahLst/>
            <a:cxnLst/>
            <a:rect l="l" t="t" r="r" b="b"/>
            <a:pathLst>
              <a:path w="3620479" h="3331255">
                <a:moveTo>
                  <a:pt x="0" y="3331255"/>
                </a:moveTo>
                <a:lnTo>
                  <a:pt x="0" y="0"/>
                </a:lnTo>
                <a:lnTo>
                  <a:pt x="3620479" y="0"/>
                </a:lnTo>
                <a:lnTo>
                  <a:pt x="3620479" y="3331255"/>
                </a:lnTo>
                <a:lnTo>
                  <a:pt x="0" y="3331255"/>
                </a:lnTo>
              </a:path>
            </a:pathLst>
          </a:custGeom>
          <a:solidFill>
            <a:srgbClr val="FFFFFF">
              <a:alpha val="96000"/>
            </a:srgbClr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34997" y="1255304"/>
            <a:ext cx="10956908" cy="822960"/>
          </a:xfrm>
          <a:custGeom>
            <a:avLst/>
            <a:gdLst/>
            <a:ahLst/>
            <a:cxnLst/>
            <a:rect l="l" t="t" r="r" b="b"/>
            <a:pathLst>
              <a:path w="10956908" h="822960">
                <a:moveTo>
                  <a:pt x="0" y="822960"/>
                </a:moveTo>
                <a:lnTo>
                  <a:pt x="0" y="0"/>
                </a:lnTo>
                <a:lnTo>
                  <a:pt x="10956908" y="0"/>
                </a:lnTo>
                <a:lnTo>
                  <a:pt x="10956908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Conclusion and Recommendations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8012762" y="2809058"/>
            <a:ext cx="3108960" cy="3108960"/>
          </a:xfrm>
          <a:custGeom>
            <a:avLst/>
            <a:gdLst/>
            <a:ahLst/>
            <a:cxnLst/>
            <a:rect l="l" t="t" r="r" b="b"/>
            <a:pathLst>
              <a:path w="3108960" h="3108960">
                <a:moveTo>
                  <a:pt x="162568" y="3108960"/>
                </a:moveTo>
                <a:cubicBezTo>
                  <a:pt x="72784" y="3108960"/>
                  <a:pt x="0" y="3036176"/>
                  <a:pt x="0" y="2946392"/>
                </a:cubicBezTo>
                <a:lnTo>
                  <a:pt x="0" y="162567"/>
                </a:lnTo>
                <a:cubicBezTo>
                  <a:pt x="0" y="72784"/>
                  <a:pt x="72784" y="0"/>
                  <a:pt x="162568" y="0"/>
                </a:cubicBezTo>
                <a:lnTo>
                  <a:pt x="2946393" y="0"/>
                </a:lnTo>
                <a:cubicBezTo>
                  <a:pt x="3036176" y="0"/>
                  <a:pt x="3108960" y="72784"/>
                  <a:pt x="3108960" y="162567"/>
                </a:cubicBezTo>
                <a:lnTo>
                  <a:pt x="3108960" y="2946392"/>
                </a:lnTo>
                <a:cubicBezTo>
                  <a:pt x="3108960" y="3036176"/>
                  <a:pt x="3036176" y="3108960"/>
                  <a:pt x="2946393" y="3108960"/>
                </a:cubicBezTo>
                <a:lnTo>
                  <a:pt x="162568" y="310896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82880" tIns="54864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work should focus on developing a pipeline feature.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810976" y="2484322"/>
            <a:ext cx="3108960" cy="731520"/>
          </a:xfrm>
          <a:custGeom>
            <a:avLst/>
            <a:gdLst/>
            <a:ahLst/>
            <a:cxnLst/>
            <a:rect l="l" t="t" r="r" b="b"/>
            <a:pathLst>
              <a:path w="3108960" h="731520">
                <a:moveTo>
                  <a:pt x="131674" y="731520"/>
                </a:moveTo>
                <a:cubicBezTo>
                  <a:pt x="58952" y="731520"/>
                  <a:pt x="0" y="672568"/>
                  <a:pt x="0" y="599846"/>
                </a:cubicBezTo>
                <a:lnTo>
                  <a:pt x="0" y="131674"/>
                </a:lnTo>
                <a:cubicBezTo>
                  <a:pt x="0" y="58952"/>
                  <a:pt x="58952" y="0"/>
                  <a:pt x="131674" y="0"/>
                </a:cubicBezTo>
                <a:lnTo>
                  <a:pt x="2977286" y="0"/>
                </a:lnTo>
                <a:cubicBezTo>
                  <a:pt x="3050008" y="0"/>
                  <a:pt x="3108960" y="58952"/>
                  <a:pt x="3108960" y="131674"/>
                </a:cubicBezTo>
                <a:lnTo>
                  <a:pt x="3108960" y="599846"/>
                </a:lnTo>
                <a:cubicBezTo>
                  <a:pt x="3108960" y="672568"/>
                  <a:pt x="3050008" y="731520"/>
                  <a:pt x="2977286" y="731520"/>
                </a:cubicBezTo>
                <a:lnTo>
                  <a:pt x="131674" y="73152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Future Work Recommendations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424772" y="2809058"/>
            <a:ext cx="3108960" cy="3108960"/>
          </a:xfrm>
          <a:custGeom>
            <a:avLst/>
            <a:gdLst/>
            <a:ahLst/>
            <a:cxnLst/>
            <a:rect l="l" t="t" r="r" b="b"/>
            <a:pathLst>
              <a:path w="3108960" h="3108960">
                <a:moveTo>
                  <a:pt x="124483" y="3108960"/>
                </a:moveTo>
                <a:cubicBezTo>
                  <a:pt x="55733" y="3108960"/>
                  <a:pt x="0" y="3053227"/>
                  <a:pt x="0" y="2984477"/>
                </a:cubicBezTo>
                <a:lnTo>
                  <a:pt x="0" y="124483"/>
                </a:lnTo>
                <a:cubicBezTo>
                  <a:pt x="0" y="55733"/>
                  <a:pt x="55733" y="0"/>
                  <a:pt x="124483" y="0"/>
                </a:cubicBezTo>
                <a:lnTo>
                  <a:pt x="2984477" y="0"/>
                </a:lnTo>
                <a:cubicBezTo>
                  <a:pt x="3053227" y="0"/>
                  <a:pt x="3108960" y="55733"/>
                  <a:pt x="3108960" y="124483"/>
                </a:cubicBezTo>
                <a:lnTo>
                  <a:pt x="3108960" y="2984477"/>
                </a:lnTo>
                <a:cubicBezTo>
                  <a:pt x="3108960" y="3053227"/>
                  <a:pt x="3053227" y="3108960"/>
                  <a:pt x="2984477" y="3108960"/>
                </a:cubicBezTo>
                <a:lnTo>
                  <a:pt x="124483" y="310896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82880" tIns="54864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Wavelet transformation enhanced model performance by revealing stronger correlations.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222986" y="2484322"/>
            <a:ext cx="3108960" cy="731520"/>
          </a:xfrm>
          <a:custGeom>
            <a:avLst/>
            <a:gdLst/>
            <a:ahLst/>
            <a:cxnLst/>
            <a:rect l="l" t="t" r="r" b="b"/>
            <a:pathLst>
              <a:path w="3108960" h="731520">
                <a:moveTo>
                  <a:pt x="131674" y="731520"/>
                </a:moveTo>
                <a:cubicBezTo>
                  <a:pt x="58952" y="731520"/>
                  <a:pt x="0" y="672568"/>
                  <a:pt x="0" y="599846"/>
                </a:cubicBezTo>
                <a:lnTo>
                  <a:pt x="0" y="131674"/>
                </a:lnTo>
                <a:cubicBezTo>
                  <a:pt x="0" y="58952"/>
                  <a:pt x="58952" y="0"/>
                  <a:pt x="131674" y="0"/>
                </a:cubicBezTo>
                <a:lnTo>
                  <a:pt x="2977286" y="0"/>
                </a:lnTo>
                <a:cubicBezTo>
                  <a:pt x="3050008" y="0"/>
                  <a:pt x="3108960" y="58952"/>
                  <a:pt x="3108960" y="131674"/>
                </a:cubicBezTo>
                <a:lnTo>
                  <a:pt x="3108960" y="599846"/>
                </a:lnTo>
                <a:cubicBezTo>
                  <a:pt x="3108960" y="672568"/>
                  <a:pt x="3050008" y="731520"/>
                  <a:pt x="2977286" y="731520"/>
                </a:cubicBezTo>
                <a:lnTo>
                  <a:pt x="131674" y="73152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Wavelet Transformation Benefits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36782" y="2809058"/>
            <a:ext cx="3108960" cy="3108960"/>
          </a:xfrm>
          <a:custGeom>
            <a:avLst/>
            <a:gdLst/>
            <a:ahLst/>
            <a:cxnLst/>
            <a:rect l="l" t="t" r="r" b="b"/>
            <a:pathLst>
              <a:path w="3108960" h="3108960">
                <a:moveTo>
                  <a:pt x="149852" y="3108960"/>
                </a:moveTo>
                <a:cubicBezTo>
                  <a:pt x="67091" y="3108960"/>
                  <a:pt x="0" y="3041869"/>
                  <a:pt x="0" y="2959108"/>
                </a:cubicBezTo>
                <a:lnTo>
                  <a:pt x="0" y="149852"/>
                </a:lnTo>
                <a:cubicBezTo>
                  <a:pt x="0" y="67091"/>
                  <a:pt x="67091" y="0"/>
                  <a:pt x="149852" y="0"/>
                </a:cubicBezTo>
                <a:lnTo>
                  <a:pt x="2959108" y="0"/>
                </a:lnTo>
                <a:cubicBezTo>
                  <a:pt x="3041869" y="0"/>
                  <a:pt x="3108960" y="67091"/>
                  <a:pt x="3108960" y="149852"/>
                </a:cubicBezTo>
                <a:lnTo>
                  <a:pt x="3108960" y="2959108"/>
                </a:lnTo>
                <a:cubicBezTo>
                  <a:pt x="3108960" y="3041869"/>
                  <a:pt x="3041869" y="3108960"/>
                  <a:pt x="2959108" y="3108960"/>
                </a:cubicBezTo>
                <a:lnTo>
                  <a:pt x="149852" y="310896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82880" tIns="54864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project improved the accuracy of sonic log data predictions using machine learning.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34996" y="2484322"/>
            <a:ext cx="3108960" cy="731520"/>
          </a:xfrm>
          <a:custGeom>
            <a:avLst/>
            <a:gdLst/>
            <a:ahLst/>
            <a:cxnLst/>
            <a:rect l="l" t="t" r="r" b="b"/>
            <a:pathLst>
              <a:path w="3108960" h="731520">
                <a:moveTo>
                  <a:pt x="131674" y="731520"/>
                </a:moveTo>
                <a:cubicBezTo>
                  <a:pt x="58952" y="731520"/>
                  <a:pt x="0" y="672568"/>
                  <a:pt x="0" y="599846"/>
                </a:cubicBezTo>
                <a:lnTo>
                  <a:pt x="0" y="131674"/>
                </a:lnTo>
                <a:cubicBezTo>
                  <a:pt x="0" y="58952"/>
                  <a:pt x="58952" y="0"/>
                  <a:pt x="131674" y="0"/>
                </a:cubicBezTo>
                <a:lnTo>
                  <a:pt x="2977286" y="0"/>
                </a:lnTo>
                <a:cubicBezTo>
                  <a:pt x="3050008" y="0"/>
                  <a:pt x="3108960" y="58952"/>
                  <a:pt x="3108960" y="131674"/>
                </a:cubicBezTo>
                <a:lnTo>
                  <a:pt x="3108960" y="599846"/>
                </a:lnTo>
                <a:cubicBezTo>
                  <a:pt x="3108960" y="672568"/>
                  <a:pt x="3050008" y="731520"/>
                  <a:pt x="2977286" y="731520"/>
                </a:cubicBezTo>
                <a:lnTo>
                  <a:pt x="131674" y="73152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Project Findings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12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19" name="Audio 18">
            <a:extLst>
              <a:ext uri="{FF2B5EF4-FFF2-40B4-BE49-F238E27FC236}">
                <a16:creationId xmlns:a16="http://schemas.microsoft.com/office/drawing/2014/main" id="{859D697A-71A6-6436-0C36-0444309E5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66"/>
    </mc:Choice>
    <mc:Fallback>
      <p:transition spd="slow" advTm="6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1520" y="-1"/>
            <a:ext cx="3620479" cy="3331255"/>
          </a:xfrm>
          <a:custGeom>
            <a:avLst/>
            <a:gdLst/>
            <a:ahLst/>
            <a:cxnLst/>
            <a:rect l="l" t="t" r="r" b="b"/>
            <a:pathLst>
              <a:path w="3620479" h="3331255">
                <a:moveTo>
                  <a:pt x="0" y="3331255"/>
                </a:moveTo>
                <a:lnTo>
                  <a:pt x="0" y="0"/>
                </a:lnTo>
                <a:lnTo>
                  <a:pt x="3620479" y="0"/>
                </a:lnTo>
                <a:lnTo>
                  <a:pt x="3620479" y="3331255"/>
                </a:lnTo>
                <a:lnTo>
                  <a:pt x="0" y="3331255"/>
                </a:lnTo>
              </a:path>
            </a:pathLst>
          </a:custGeom>
          <a:solidFill>
            <a:srgbClr val="FFFFFF">
              <a:alpha val="96000"/>
            </a:srgbClr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 rot="5400000">
            <a:off x="10829957" y="4621206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 rot="5400000">
            <a:off x="10834797" y="5383202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 rot="5400000">
            <a:off x="10829957" y="3859222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 flipH="1" flipV="1">
            <a:off x="731519" y="2751708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 flipH="1" flipV="1">
            <a:off x="5795272" y="2751708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 flipH="1" flipV="1">
            <a:off x="731519" y="4809706"/>
            <a:ext cx="202752" cy="274320"/>
          </a:xfrm>
          <a:custGeom>
            <a:avLst/>
            <a:gdLst/>
            <a:ahLst/>
            <a:cxnLst/>
            <a:rect l="l" t="t" r="r" b="b"/>
            <a:pathLst>
              <a:path w="202752" h="274320">
                <a:moveTo>
                  <a:pt x="0" y="274320"/>
                </a:moveTo>
                <a:lnTo>
                  <a:pt x="202752" y="274320"/>
                </a:lnTo>
                <a:lnTo>
                  <a:pt x="0" y="0"/>
                </a:lnTo>
                <a:lnTo>
                  <a:pt x="0" y="274320"/>
                </a:lnTo>
              </a:path>
            </a:pathLst>
          </a:custGeom>
          <a:solidFill>
            <a:srgbClr val="F422FF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34997" y="1255304"/>
            <a:ext cx="10956908" cy="822960"/>
          </a:xfrm>
          <a:custGeom>
            <a:avLst/>
            <a:gdLst/>
            <a:ahLst/>
            <a:cxnLst/>
            <a:rect l="l" t="t" r="r" b="b"/>
            <a:pathLst>
              <a:path w="10956908" h="822960">
                <a:moveTo>
                  <a:pt x="0" y="822960"/>
                </a:moveTo>
                <a:lnTo>
                  <a:pt x="0" y="0"/>
                </a:lnTo>
                <a:lnTo>
                  <a:pt x="10956908" y="0"/>
                </a:lnTo>
                <a:lnTo>
                  <a:pt x="10956908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Introduction to Sonic Log Predictions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932067" y="4499230"/>
            <a:ext cx="4389120" cy="1645920"/>
          </a:xfrm>
          <a:custGeom>
            <a:avLst/>
            <a:gdLst/>
            <a:ahLst/>
            <a:cxnLst/>
            <a:rect l="l" t="t" r="r" b="b"/>
            <a:pathLst>
              <a:path w="4389120" h="1645920">
                <a:moveTo>
                  <a:pt x="101603" y="1645920"/>
                </a:moveTo>
                <a:cubicBezTo>
                  <a:pt x="45489" y="1645920"/>
                  <a:pt x="0" y="1600431"/>
                  <a:pt x="0" y="1544317"/>
                </a:cubicBezTo>
                <a:lnTo>
                  <a:pt x="0" y="101603"/>
                </a:lnTo>
                <a:cubicBezTo>
                  <a:pt x="0" y="45489"/>
                  <a:pt x="45489" y="0"/>
                  <a:pt x="101603" y="0"/>
                </a:cubicBezTo>
                <a:lnTo>
                  <a:pt x="4287517" y="0"/>
                </a:lnTo>
                <a:cubicBezTo>
                  <a:pt x="4343631" y="0"/>
                  <a:pt x="4389120" y="45489"/>
                  <a:pt x="4389120" y="101603"/>
                </a:cubicBezTo>
                <a:lnTo>
                  <a:pt x="4389120" y="1544317"/>
                </a:lnTo>
                <a:cubicBezTo>
                  <a:pt x="4389120" y="1600431"/>
                  <a:pt x="4343631" y="1645920"/>
                  <a:pt x="4287517" y="1645920"/>
                </a:cubicBezTo>
                <a:lnTo>
                  <a:pt x="101603" y="164592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37160" tIns="45720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Machine learning models enhance accuracy by predicting missing sonic log data.  Ensemble methods best suited for this problem 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31519" y="4330522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98755" y="548640"/>
                </a:moveTo>
                <a:cubicBezTo>
                  <a:pt x="44214" y="548640"/>
                  <a:pt x="0" y="504426"/>
                  <a:pt x="0" y="449885"/>
                </a:cubicBezTo>
                <a:lnTo>
                  <a:pt x="0" y="98755"/>
                </a:lnTo>
                <a:cubicBezTo>
                  <a:pt x="0" y="44214"/>
                  <a:pt x="44214" y="0"/>
                  <a:pt x="98755" y="0"/>
                </a:cubicBezTo>
                <a:lnTo>
                  <a:pt x="4290365" y="0"/>
                </a:lnTo>
                <a:cubicBezTo>
                  <a:pt x="4344906" y="0"/>
                  <a:pt x="4389120" y="44214"/>
                  <a:pt x="4389120" y="98755"/>
                </a:cubicBezTo>
                <a:lnTo>
                  <a:pt x="4389120" y="449885"/>
                </a:lnTo>
                <a:cubicBezTo>
                  <a:pt x="4389120" y="504426"/>
                  <a:pt x="4344906" y="548640"/>
                  <a:pt x="4290365" y="548640"/>
                </a:cubicBezTo>
                <a:lnTo>
                  <a:pt x="98755" y="548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182880" tIns="91440" rIns="182880" bIns="9144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Machine Learning Solutions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998021" y="2443941"/>
            <a:ext cx="4389120" cy="1645920"/>
          </a:xfrm>
          <a:custGeom>
            <a:avLst/>
            <a:gdLst/>
            <a:ahLst/>
            <a:cxnLst/>
            <a:rect l="l" t="t" r="r" b="b"/>
            <a:pathLst>
              <a:path w="4389120" h="1645920">
                <a:moveTo>
                  <a:pt x="91447" y="1645920"/>
                </a:moveTo>
                <a:cubicBezTo>
                  <a:pt x="40942" y="1645920"/>
                  <a:pt x="0" y="1604978"/>
                  <a:pt x="0" y="1554473"/>
                </a:cubicBezTo>
                <a:lnTo>
                  <a:pt x="0" y="91447"/>
                </a:lnTo>
                <a:cubicBezTo>
                  <a:pt x="0" y="40942"/>
                  <a:pt x="40942" y="0"/>
                  <a:pt x="91447" y="0"/>
                </a:cubicBezTo>
                <a:lnTo>
                  <a:pt x="4297673" y="0"/>
                </a:lnTo>
                <a:cubicBezTo>
                  <a:pt x="4348178" y="0"/>
                  <a:pt x="4389120" y="40942"/>
                  <a:pt x="4389120" y="91447"/>
                </a:cubicBezTo>
                <a:lnTo>
                  <a:pt x="4389120" y="1554473"/>
                </a:lnTo>
                <a:cubicBezTo>
                  <a:pt x="4389120" y="1604978"/>
                  <a:pt x="4348178" y="1645920"/>
                  <a:pt x="4297673" y="1645920"/>
                </a:cubicBezTo>
                <a:lnTo>
                  <a:pt x="91447" y="164592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37160" tIns="45720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Inaccurate sonic log data can lead to significant financial losses in oil extraction.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795272" y="2269744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98755" y="548640"/>
                </a:moveTo>
                <a:cubicBezTo>
                  <a:pt x="44214" y="548640"/>
                  <a:pt x="0" y="504426"/>
                  <a:pt x="0" y="449885"/>
                </a:cubicBezTo>
                <a:lnTo>
                  <a:pt x="0" y="98755"/>
                </a:lnTo>
                <a:cubicBezTo>
                  <a:pt x="0" y="44214"/>
                  <a:pt x="44214" y="0"/>
                  <a:pt x="98755" y="0"/>
                </a:cubicBezTo>
                <a:lnTo>
                  <a:pt x="4290365" y="0"/>
                </a:lnTo>
                <a:cubicBezTo>
                  <a:pt x="4344906" y="0"/>
                  <a:pt x="4389120" y="44214"/>
                  <a:pt x="4389120" y="98755"/>
                </a:cubicBezTo>
                <a:lnTo>
                  <a:pt x="4389120" y="449885"/>
                </a:lnTo>
                <a:cubicBezTo>
                  <a:pt x="4389120" y="504426"/>
                  <a:pt x="4344906" y="548640"/>
                  <a:pt x="4290365" y="548640"/>
                </a:cubicBezTo>
                <a:lnTo>
                  <a:pt x="98755" y="548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182880" tIns="91440" rIns="182880" bIns="9144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Challenges of Incomplete Data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32067" y="2443941"/>
            <a:ext cx="4389120" cy="1645920"/>
          </a:xfrm>
          <a:custGeom>
            <a:avLst/>
            <a:gdLst/>
            <a:ahLst/>
            <a:cxnLst/>
            <a:rect l="l" t="t" r="r" b="b"/>
            <a:pathLst>
              <a:path w="4389120" h="1645920">
                <a:moveTo>
                  <a:pt x="101603" y="1645920"/>
                </a:moveTo>
                <a:cubicBezTo>
                  <a:pt x="45489" y="1645920"/>
                  <a:pt x="0" y="1600431"/>
                  <a:pt x="0" y="1544317"/>
                </a:cubicBezTo>
                <a:lnTo>
                  <a:pt x="0" y="101603"/>
                </a:lnTo>
                <a:cubicBezTo>
                  <a:pt x="0" y="45489"/>
                  <a:pt x="45489" y="0"/>
                  <a:pt x="101603" y="0"/>
                </a:cubicBezTo>
                <a:lnTo>
                  <a:pt x="4287517" y="0"/>
                </a:lnTo>
                <a:cubicBezTo>
                  <a:pt x="4343631" y="0"/>
                  <a:pt x="4389120" y="45489"/>
                  <a:pt x="4389120" y="101603"/>
                </a:cubicBezTo>
                <a:lnTo>
                  <a:pt x="4389120" y="1544317"/>
                </a:lnTo>
                <a:cubicBezTo>
                  <a:pt x="4389120" y="1600431"/>
                  <a:pt x="4343631" y="1645920"/>
                  <a:pt x="4287517" y="1645920"/>
                </a:cubicBezTo>
                <a:lnTo>
                  <a:pt x="101603" y="1645920"/>
                </a:lnTo>
              </a:path>
            </a:pathLst>
          </a:custGeom>
          <a:solidFill>
            <a:srgbClr val="FFFFFF"/>
          </a:solidFill>
          <a:ln w="12700">
            <a:solidFill>
              <a:srgbClr val="FBB5FF"/>
            </a:solidFill>
          </a:ln>
        </p:spPr>
        <p:txBody>
          <a:bodyPr wrap="square" lIns="137160" tIns="457200" rIns="18288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data is crucial for maximizing oil production during drilling operations.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31519" y="2275233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98755" y="548640"/>
                </a:moveTo>
                <a:cubicBezTo>
                  <a:pt x="44214" y="548640"/>
                  <a:pt x="0" y="504426"/>
                  <a:pt x="0" y="449885"/>
                </a:cubicBezTo>
                <a:lnTo>
                  <a:pt x="0" y="98755"/>
                </a:lnTo>
                <a:cubicBezTo>
                  <a:pt x="0" y="44214"/>
                  <a:pt x="44214" y="0"/>
                  <a:pt x="98755" y="0"/>
                </a:cubicBezTo>
                <a:lnTo>
                  <a:pt x="4290365" y="0"/>
                </a:lnTo>
                <a:cubicBezTo>
                  <a:pt x="4344906" y="0"/>
                  <a:pt x="4389120" y="44214"/>
                  <a:pt x="4389120" y="98755"/>
                </a:cubicBezTo>
                <a:lnTo>
                  <a:pt x="4389120" y="449885"/>
                </a:lnTo>
                <a:cubicBezTo>
                  <a:pt x="4389120" y="504426"/>
                  <a:pt x="4344906" y="548640"/>
                  <a:pt x="4290365" y="548640"/>
                </a:cubicBezTo>
                <a:lnTo>
                  <a:pt x="98755" y="548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182880" tIns="91440" rIns="182880" bIns="9144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Significance of Sonic Logs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D330A57B-7059-4BA5-06EF-5FFD58784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72"/>
    </mc:Choice>
    <mc:Fallback>
      <p:transition spd="slow" advTm="8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40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358640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49206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34996" y="1255304"/>
            <a:ext cx="10911809" cy="914400"/>
          </a:xfrm>
          <a:custGeom>
            <a:avLst/>
            <a:gdLst/>
            <a:ahLst/>
            <a:cxnLst/>
            <a:rect l="l" t="t" r="r" b="b"/>
            <a:pathLst>
              <a:path w="10911809" h="914400">
                <a:moveTo>
                  <a:pt x="0" y="914400"/>
                </a:moveTo>
                <a:lnTo>
                  <a:pt x="0" y="0"/>
                </a:lnTo>
                <a:lnTo>
                  <a:pt x="10911809" y="0"/>
                </a:lnTo>
                <a:lnTo>
                  <a:pt x="10911809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Cost Implications of Sonic Logs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024730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Sonic Log Costs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024730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cost of generating sonic logs can reach tens of thousands of dollars per bore.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1024730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endParaRPr lang="en-US" sz="4400" dirty="0"/>
          </a:p>
        </p:txBody>
      </p:sp>
      <p:sp>
        <p:nvSpPr>
          <p:cNvPr id="9" name="Text 7"/>
          <p:cNvSpPr/>
          <p:nvPr/>
        </p:nvSpPr>
        <p:spPr>
          <a:xfrm>
            <a:off x="4735830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Financial Risks of Gaps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735830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Inaccurate predictions can result inefficient and costly productions from reservoirs. 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735830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endParaRPr lang="en-US" sz="4400" dirty="0"/>
          </a:p>
        </p:txBody>
      </p:sp>
      <p:sp>
        <p:nvSpPr>
          <p:cNvPr id="12" name="Text 10"/>
          <p:cNvSpPr/>
          <p:nvPr/>
        </p:nvSpPr>
        <p:spPr>
          <a:xfrm>
            <a:off x="8426396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Savings from Accuracy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426396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Accurate predictions of sonic logs can lower operational costs significantly.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8426396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endParaRPr lang="en-US" sz="4400" dirty="0"/>
          </a:p>
        </p:txBody>
      </p:sp>
      <p:sp>
        <p:nvSpPr>
          <p:cNvPr id="15" name="Text 13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14BEF91C-E2A5-209B-7EFB-FDFC7823B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58"/>
    </mc:Choice>
    <mc:Fallback>
      <p:transition spd="slow" advTm="7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97" y="1255304"/>
            <a:ext cx="10956908" cy="914400"/>
          </a:xfrm>
          <a:custGeom>
            <a:avLst/>
            <a:gdLst/>
            <a:ahLst/>
            <a:cxnLst/>
            <a:rect l="l" t="t" r="r" b="b"/>
            <a:pathLst>
              <a:path w="10956908" h="914400">
                <a:moveTo>
                  <a:pt x="0" y="914400"/>
                </a:moveTo>
                <a:lnTo>
                  <a:pt x="0" y="0"/>
                </a:lnTo>
                <a:lnTo>
                  <a:pt x="10956908" y="0"/>
                </a:lnTo>
                <a:lnTo>
                  <a:pt x="10956908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Traditional vs. Machine Learning Approaches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562705" y="3233828"/>
            <a:ext cx="5029200" cy="2926080"/>
          </a:xfrm>
          <a:custGeom>
            <a:avLst/>
            <a:gdLst/>
            <a:ahLst/>
            <a:cxnLst/>
            <a:rect l="l" t="t" r="r" b="b"/>
            <a:pathLst>
              <a:path w="5029200" h="2926080">
                <a:moveTo>
                  <a:pt x="0" y="2926080"/>
                </a:moveTo>
                <a:lnTo>
                  <a:pt x="0" y="0"/>
                </a:lnTo>
                <a:lnTo>
                  <a:pt x="5029200" y="0"/>
                </a:lnTo>
                <a:lnTo>
                  <a:pt x="5029200" y="2926080"/>
                </a:lnTo>
                <a:lnTo>
                  <a:pt x="0" y="29260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Machine learning models can predict missing data, significantly reducing costs.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They improve accuracy in sonic log predictions, especially with techniques like XGBoost.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Wavelet transformation enhances the model's ability to identify complex relationships.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This approach allows for better resource allocation and more frequent data analysis.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562705" y="2521687"/>
            <a:ext cx="5029200" cy="582287"/>
          </a:xfrm>
          <a:custGeom>
            <a:avLst/>
            <a:gdLst/>
            <a:ahLst/>
            <a:cxnLst/>
            <a:rect l="l" t="t" r="r" b="b"/>
            <a:pathLst>
              <a:path w="5029200" h="582287">
                <a:moveTo>
                  <a:pt x="104812" y="582287"/>
                </a:moveTo>
                <a:cubicBezTo>
                  <a:pt x="46926" y="582287"/>
                  <a:pt x="0" y="535361"/>
                  <a:pt x="0" y="477475"/>
                </a:cubicBezTo>
                <a:lnTo>
                  <a:pt x="0" y="104812"/>
                </a:lnTo>
                <a:cubicBezTo>
                  <a:pt x="0" y="46926"/>
                  <a:pt x="46926" y="0"/>
                  <a:pt x="104812" y="0"/>
                </a:cubicBezTo>
                <a:lnTo>
                  <a:pt x="4924388" y="0"/>
                </a:lnTo>
                <a:cubicBezTo>
                  <a:pt x="4982274" y="0"/>
                  <a:pt x="5029200" y="46926"/>
                  <a:pt x="5029200" y="104812"/>
                </a:cubicBezTo>
                <a:lnTo>
                  <a:pt x="5029200" y="477475"/>
                </a:lnTo>
                <a:cubicBezTo>
                  <a:pt x="5029200" y="535361"/>
                  <a:pt x="4982274" y="582287"/>
                  <a:pt x="4924388" y="582287"/>
                </a:cubicBezTo>
                <a:lnTo>
                  <a:pt x="104812" y="582287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0" tIns="137160" rIns="0" bIns="13716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Machine Learning Models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4996" y="3233828"/>
            <a:ext cx="5029200" cy="2926080"/>
          </a:xfrm>
          <a:custGeom>
            <a:avLst/>
            <a:gdLst/>
            <a:ahLst/>
            <a:cxnLst/>
            <a:rect l="l" t="t" r="r" b="b"/>
            <a:pathLst>
              <a:path w="5029200" h="2926080">
                <a:moveTo>
                  <a:pt x="0" y="2926080"/>
                </a:moveTo>
                <a:lnTo>
                  <a:pt x="0" y="0"/>
                </a:lnTo>
                <a:lnTo>
                  <a:pt x="5029200" y="0"/>
                </a:lnTo>
                <a:lnTo>
                  <a:pt x="5029200" y="2926080"/>
                </a:lnTo>
                <a:lnTo>
                  <a:pt x="0" y="29260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Generating sonic logs is costly, often exceeding tens of thousands of dollars per log.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These methods frequently lead to inaccuracies due to missing or incomplete data.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Traditional approaches rely on experimental formulas that may not capture complex relationships.</a:t>
            </a:r>
            <a:endParaRPr lang="en-US" sz="1400" dirty="0"/>
          </a:p>
          <a:p>
            <a:pPr marL="182880" indent="-182880" algn="l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Overall, they are less efficient in resource allocation and data analysis.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4996" y="2521687"/>
            <a:ext cx="5029200" cy="582287"/>
          </a:xfrm>
          <a:custGeom>
            <a:avLst/>
            <a:gdLst/>
            <a:ahLst/>
            <a:cxnLst/>
            <a:rect l="l" t="t" r="r" b="b"/>
            <a:pathLst>
              <a:path w="5029200" h="582287">
                <a:moveTo>
                  <a:pt x="104812" y="582287"/>
                </a:moveTo>
                <a:cubicBezTo>
                  <a:pt x="46926" y="582287"/>
                  <a:pt x="0" y="535361"/>
                  <a:pt x="0" y="477475"/>
                </a:cubicBezTo>
                <a:lnTo>
                  <a:pt x="0" y="104812"/>
                </a:lnTo>
                <a:cubicBezTo>
                  <a:pt x="0" y="46926"/>
                  <a:pt x="46926" y="0"/>
                  <a:pt x="104812" y="0"/>
                </a:cubicBezTo>
                <a:lnTo>
                  <a:pt x="4924388" y="0"/>
                </a:lnTo>
                <a:cubicBezTo>
                  <a:pt x="4982274" y="0"/>
                  <a:pt x="5029200" y="46926"/>
                  <a:pt x="5029200" y="104812"/>
                </a:cubicBezTo>
                <a:lnTo>
                  <a:pt x="5029200" y="477475"/>
                </a:lnTo>
                <a:cubicBezTo>
                  <a:pt x="5029200" y="535361"/>
                  <a:pt x="4982274" y="582287"/>
                  <a:pt x="4924388" y="582287"/>
                </a:cubicBezTo>
                <a:lnTo>
                  <a:pt x="104812" y="582287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0" tIns="137160" rIns="0" bIns="13716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Traditional Methods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F8260B22-213A-144A-902D-017DE6A9F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2"/>
    </mc:Choice>
    <mc:Fallback>
      <p:transition spd="slow" advTm="36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94945" y="1012082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10794945" y="1773983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0794945" y="2535884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2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032961" y="1012082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34996" y="1255304"/>
            <a:ext cx="7928989" cy="914400"/>
          </a:xfrm>
          <a:custGeom>
            <a:avLst/>
            <a:gdLst/>
            <a:ahLst/>
            <a:cxnLst/>
            <a:rect l="l" t="t" r="r" b="b"/>
            <a:pathLst>
              <a:path w="7928989" h="914400">
                <a:moveTo>
                  <a:pt x="0" y="914400"/>
                </a:moveTo>
                <a:lnTo>
                  <a:pt x="0" y="0"/>
                </a:lnTo>
                <a:lnTo>
                  <a:pt x="7928989" y="0"/>
                </a:lnTo>
                <a:lnTo>
                  <a:pt x="7928989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Key Features of Sonic Logs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4381284" y="3116483"/>
            <a:ext cx="3429004" cy="1097280"/>
          </a:xfrm>
          <a:custGeom>
            <a:avLst/>
            <a:gdLst/>
            <a:ahLst/>
            <a:cxnLst/>
            <a:rect l="l" t="t" r="r" b="b"/>
            <a:pathLst>
              <a:path w="3429004" h="1097280">
                <a:moveTo>
                  <a:pt x="0" y="1097280"/>
                </a:moveTo>
                <a:lnTo>
                  <a:pt x="0" y="0"/>
                </a:lnTo>
                <a:lnTo>
                  <a:pt x="3429004" y="0"/>
                </a:lnTo>
                <a:lnTo>
                  <a:pt x="3429004" y="1097280"/>
                </a:lnTo>
                <a:lnTo>
                  <a:pt x="0" y="10972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Neutron measurement in dec.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 determines the hydrogen content in the formation.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381284" y="2700608"/>
            <a:ext cx="3429004" cy="309783"/>
          </a:xfrm>
          <a:custGeom>
            <a:avLst/>
            <a:gdLst/>
            <a:ahLst/>
            <a:cxnLst/>
            <a:rect l="l" t="t" r="r" b="b"/>
            <a:pathLst>
              <a:path w="3429004" h="309783">
                <a:moveTo>
                  <a:pt x="0" y="309783"/>
                </a:moveTo>
                <a:lnTo>
                  <a:pt x="0" y="0"/>
                </a:lnTo>
                <a:lnTo>
                  <a:pt x="3429004" y="0"/>
                </a:lnTo>
                <a:lnTo>
                  <a:pt x="3429004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CNC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8128002" y="3116483"/>
            <a:ext cx="3428574" cy="1097280"/>
          </a:xfrm>
          <a:custGeom>
            <a:avLst/>
            <a:gdLst/>
            <a:ahLst/>
            <a:cxnLst/>
            <a:rect l="l" t="t" r="r" b="b"/>
            <a:pathLst>
              <a:path w="3428574" h="1097280">
                <a:moveTo>
                  <a:pt x="0" y="1097280"/>
                </a:moveTo>
                <a:lnTo>
                  <a:pt x="0" y="0"/>
                </a:lnTo>
                <a:lnTo>
                  <a:pt x="3428574" y="0"/>
                </a:lnTo>
                <a:lnTo>
                  <a:pt x="3428574" y="1097280"/>
                </a:lnTo>
                <a:lnTo>
                  <a:pt x="0" y="10972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Gamma Ray measurement in API.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 indicates the presence of shale.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8128002" y="2700608"/>
            <a:ext cx="3428574" cy="309783"/>
          </a:xfrm>
          <a:custGeom>
            <a:avLst/>
            <a:gdLst/>
            <a:ahLst/>
            <a:cxnLst/>
            <a:rect l="l" t="t" r="r" b="b"/>
            <a:pathLst>
              <a:path w="3428574" h="309783">
                <a:moveTo>
                  <a:pt x="0" y="309783"/>
                </a:moveTo>
                <a:lnTo>
                  <a:pt x="0" y="0"/>
                </a:lnTo>
                <a:lnTo>
                  <a:pt x="3428574" y="0"/>
                </a:lnTo>
                <a:lnTo>
                  <a:pt x="3428574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GR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34995" y="4886589"/>
            <a:ext cx="3429004" cy="1097280"/>
          </a:xfrm>
          <a:custGeom>
            <a:avLst/>
            <a:gdLst/>
            <a:ahLst/>
            <a:cxnLst/>
            <a:rect l="l" t="t" r="r" b="b"/>
            <a:pathLst>
              <a:path w="3429004" h="1097280">
                <a:moveTo>
                  <a:pt x="0" y="1097280"/>
                </a:moveTo>
                <a:lnTo>
                  <a:pt x="0" y="0"/>
                </a:lnTo>
                <a:lnTo>
                  <a:pt x="3429004" y="0"/>
                </a:lnTo>
                <a:lnTo>
                  <a:pt x="3429004" y="1097280"/>
                </a:lnTo>
                <a:lnTo>
                  <a:pt x="0" y="10972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Deep Resistivity measurement in Ohm/m.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 evaluates the formation's conductivity.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634996" y="4470714"/>
            <a:ext cx="3429002" cy="309783"/>
          </a:xfrm>
          <a:custGeom>
            <a:avLst/>
            <a:gdLst/>
            <a:ahLst/>
            <a:cxnLst/>
            <a:rect l="l" t="t" r="r" b="b"/>
            <a:pathLst>
              <a:path w="3429002" h="309783">
                <a:moveTo>
                  <a:pt x="0" y="309783"/>
                </a:moveTo>
                <a:lnTo>
                  <a:pt x="0" y="0"/>
                </a:lnTo>
                <a:lnTo>
                  <a:pt x="3429002" y="0"/>
                </a:lnTo>
                <a:lnTo>
                  <a:pt x="3429002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HRD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381284" y="4886589"/>
            <a:ext cx="3429008" cy="1097280"/>
          </a:xfrm>
          <a:custGeom>
            <a:avLst/>
            <a:gdLst/>
            <a:ahLst/>
            <a:cxnLst/>
            <a:rect l="l" t="t" r="r" b="b"/>
            <a:pathLst>
              <a:path w="3429008" h="1097280">
                <a:moveTo>
                  <a:pt x="0" y="1097280"/>
                </a:moveTo>
                <a:lnTo>
                  <a:pt x="0" y="0"/>
                </a:lnTo>
                <a:lnTo>
                  <a:pt x="3429008" y="0"/>
                </a:lnTo>
                <a:lnTo>
                  <a:pt x="3429008" y="1097280"/>
                </a:lnTo>
                <a:lnTo>
                  <a:pt x="0" y="10972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Medium Resistivity measurement in Ohm/m.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 provides insights into fluid content.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381283" y="4470714"/>
            <a:ext cx="3429005" cy="309783"/>
          </a:xfrm>
          <a:custGeom>
            <a:avLst/>
            <a:gdLst/>
            <a:ahLst/>
            <a:cxnLst/>
            <a:rect l="l" t="t" r="r" b="b"/>
            <a:pathLst>
              <a:path w="3429005" h="309783">
                <a:moveTo>
                  <a:pt x="0" y="309783"/>
                </a:moveTo>
                <a:lnTo>
                  <a:pt x="0" y="0"/>
                </a:lnTo>
                <a:lnTo>
                  <a:pt x="3429005" y="0"/>
                </a:lnTo>
                <a:lnTo>
                  <a:pt x="3429005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HRM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634996" y="3121821"/>
            <a:ext cx="3429004" cy="1097280"/>
          </a:xfrm>
          <a:custGeom>
            <a:avLst/>
            <a:gdLst/>
            <a:ahLst/>
            <a:cxnLst/>
            <a:rect l="l" t="t" r="r" b="b"/>
            <a:pathLst>
              <a:path w="3429004" h="1097280">
                <a:moveTo>
                  <a:pt x="0" y="1097280"/>
                </a:moveTo>
                <a:lnTo>
                  <a:pt x="0" y="0"/>
                </a:lnTo>
                <a:lnTo>
                  <a:pt x="3429004" y="0"/>
                </a:lnTo>
                <a:lnTo>
                  <a:pt x="3429004" y="1097280"/>
                </a:lnTo>
                <a:lnTo>
                  <a:pt x="0" y="109728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Caliper measurement in inches.</a:t>
            </a:r>
            <a:endParaRPr lang="en-US" sz="1000" dirty="0"/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 assesses the borehole diameter.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634995" y="2705946"/>
            <a:ext cx="3429003" cy="309783"/>
          </a:xfrm>
          <a:custGeom>
            <a:avLst/>
            <a:gdLst/>
            <a:ahLst/>
            <a:cxnLst/>
            <a:rect l="l" t="t" r="r" b="b"/>
            <a:pathLst>
              <a:path w="3429003" h="309783">
                <a:moveTo>
                  <a:pt x="0" y="309783"/>
                </a:moveTo>
                <a:lnTo>
                  <a:pt x="0" y="0"/>
                </a:lnTo>
                <a:lnTo>
                  <a:pt x="3429003" y="0"/>
                </a:lnTo>
                <a:lnTo>
                  <a:pt x="3429003" y="309783"/>
                </a:lnTo>
                <a:lnTo>
                  <a:pt x="0" y="309783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CAL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1115860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634996" y="6475770"/>
            <a:ext cx="7315200" cy="153888"/>
          </a:xfrm>
          <a:custGeom>
            <a:avLst/>
            <a:gdLst/>
            <a:ahLst/>
            <a:cxnLst/>
            <a:rect l="l" t="t" r="r" b="b"/>
            <a:pathLst>
              <a:path w="7315200" h="153888">
                <a:moveTo>
                  <a:pt x="0" y="153888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A9AC0-CDDB-AECE-69A5-62C316A1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50" y="3759654"/>
            <a:ext cx="5287815" cy="26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Audio 25">
            <a:extLst>
              <a:ext uri="{FF2B5EF4-FFF2-40B4-BE49-F238E27FC236}">
                <a16:creationId xmlns:a16="http://schemas.microsoft.com/office/drawing/2014/main" id="{30BB50CC-43C5-4348-E389-7AB5CE52C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1"/>
    </mc:Choice>
    <mc:Fallback>
      <p:transition spd="slow" advTm="10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96" y="3030597"/>
            <a:ext cx="2011680" cy="2834640"/>
          </a:xfrm>
          <a:custGeom>
            <a:avLst/>
            <a:gdLst/>
            <a:ahLst/>
            <a:cxnLst/>
            <a:rect l="l" t="t" r="r" b="b"/>
            <a:pathLst>
              <a:path w="2011680" h="2834640">
                <a:moveTo>
                  <a:pt x="187408" y="2834640"/>
                </a:moveTo>
                <a:cubicBezTo>
                  <a:pt x="83905" y="2834640"/>
                  <a:pt x="0" y="2750735"/>
                  <a:pt x="0" y="2647232"/>
                </a:cubicBezTo>
                <a:lnTo>
                  <a:pt x="0" y="187408"/>
                </a:lnTo>
                <a:cubicBezTo>
                  <a:pt x="0" y="83905"/>
                  <a:pt x="83905" y="0"/>
                  <a:pt x="187408" y="0"/>
                </a:cubicBezTo>
                <a:lnTo>
                  <a:pt x="1824272" y="0"/>
                </a:lnTo>
                <a:cubicBezTo>
                  <a:pt x="1927775" y="0"/>
                  <a:pt x="2011680" y="83905"/>
                  <a:pt x="2011680" y="187408"/>
                </a:cubicBezTo>
                <a:lnTo>
                  <a:pt x="2011680" y="2647232"/>
                </a:lnTo>
                <a:cubicBezTo>
                  <a:pt x="2011680" y="2750735"/>
                  <a:pt x="1927775" y="2834640"/>
                  <a:pt x="1824272" y="2834640"/>
                </a:cubicBezTo>
                <a:lnTo>
                  <a:pt x="187408" y="2834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7292602" y="3151789"/>
            <a:ext cx="2011680" cy="2834640"/>
          </a:xfrm>
          <a:custGeom>
            <a:avLst/>
            <a:gdLst/>
            <a:ahLst/>
            <a:cxnLst/>
            <a:rect l="l" t="t" r="r" b="b"/>
            <a:pathLst>
              <a:path w="2011680" h="2834640">
                <a:moveTo>
                  <a:pt x="187408" y="2834640"/>
                </a:moveTo>
                <a:cubicBezTo>
                  <a:pt x="83905" y="2834640"/>
                  <a:pt x="0" y="2750735"/>
                  <a:pt x="0" y="2647232"/>
                </a:cubicBezTo>
                <a:lnTo>
                  <a:pt x="0" y="187408"/>
                </a:lnTo>
                <a:cubicBezTo>
                  <a:pt x="0" y="83905"/>
                  <a:pt x="83905" y="0"/>
                  <a:pt x="187408" y="0"/>
                </a:cubicBezTo>
                <a:lnTo>
                  <a:pt x="1824272" y="0"/>
                </a:lnTo>
                <a:cubicBezTo>
                  <a:pt x="1927775" y="0"/>
                  <a:pt x="2011680" y="83905"/>
                  <a:pt x="2011680" y="187408"/>
                </a:cubicBezTo>
                <a:lnTo>
                  <a:pt x="2011680" y="2647232"/>
                </a:lnTo>
                <a:cubicBezTo>
                  <a:pt x="2011680" y="2750735"/>
                  <a:pt x="1927775" y="2834640"/>
                  <a:pt x="1824272" y="2834640"/>
                </a:cubicBezTo>
                <a:lnTo>
                  <a:pt x="187408" y="2834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862562" y="3055992"/>
            <a:ext cx="2011680" cy="2834640"/>
          </a:xfrm>
          <a:custGeom>
            <a:avLst/>
            <a:gdLst/>
            <a:ahLst/>
            <a:cxnLst/>
            <a:rect l="l" t="t" r="r" b="b"/>
            <a:pathLst>
              <a:path w="2011680" h="2834640">
                <a:moveTo>
                  <a:pt x="187408" y="2834640"/>
                </a:moveTo>
                <a:cubicBezTo>
                  <a:pt x="83905" y="2834640"/>
                  <a:pt x="0" y="2750735"/>
                  <a:pt x="0" y="2647232"/>
                </a:cubicBezTo>
                <a:lnTo>
                  <a:pt x="0" y="187408"/>
                </a:lnTo>
                <a:cubicBezTo>
                  <a:pt x="0" y="83905"/>
                  <a:pt x="83905" y="0"/>
                  <a:pt x="187408" y="0"/>
                </a:cubicBezTo>
                <a:lnTo>
                  <a:pt x="1824272" y="0"/>
                </a:lnTo>
                <a:cubicBezTo>
                  <a:pt x="1927775" y="0"/>
                  <a:pt x="2011680" y="83905"/>
                  <a:pt x="2011680" y="187408"/>
                </a:cubicBezTo>
                <a:lnTo>
                  <a:pt x="2011680" y="2647232"/>
                </a:lnTo>
                <a:cubicBezTo>
                  <a:pt x="2011680" y="2750735"/>
                  <a:pt x="1927775" y="2834640"/>
                  <a:pt x="1824272" y="2834640"/>
                </a:cubicBezTo>
                <a:lnTo>
                  <a:pt x="187408" y="2834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039945" y="3164651"/>
            <a:ext cx="2011680" cy="2834640"/>
          </a:xfrm>
          <a:custGeom>
            <a:avLst/>
            <a:gdLst/>
            <a:ahLst/>
            <a:cxnLst/>
            <a:rect l="l" t="t" r="r" b="b"/>
            <a:pathLst>
              <a:path w="2011680" h="2834640">
                <a:moveTo>
                  <a:pt x="187408" y="2834640"/>
                </a:moveTo>
                <a:cubicBezTo>
                  <a:pt x="83905" y="2834640"/>
                  <a:pt x="0" y="2750735"/>
                  <a:pt x="0" y="2647232"/>
                </a:cubicBezTo>
                <a:lnTo>
                  <a:pt x="0" y="187408"/>
                </a:lnTo>
                <a:cubicBezTo>
                  <a:pt x="0" y="83905"/>
                  <a:pt x="83905" y="0"/>
                  <a:pt x="187408" y="0"/>
                </a:cubicBezTo>
                <a:lnTo>
                  <a:pt x="1824272" y="0"/>
                </a:lnTo>
                <a:cubicBezTo>
                  <a:pt x="1927775" y="0"/>
                  <a:pt x="2011680" y="83905"/>
                  <a:pt x="2011680" y="187408"/>
                </a:cubicBezTo>
                <a:lnTo>
                  <a:pt x="2011680" y="2647232"/>
                </a:lnTo>
                <a:cubicBezTo>
                  <a:pt x="2011680" y="2750735"/>
                  <a:pt x="1927775" y="2834640"/>
                  <a:pt x="1824272" y="2834640"/>
                </a:cubicBezTo>
                <a:lnTo>
                  <a:pt x="187408" y="2834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9545260" y="3055994"/>
            <a:ext cx="2011680" cy="2834640"/>
          </a:xfrm>
          <a:custGeom>
            <a:avLst/>
            <a:gdLst/>
            <a:ahLst/>
            <a:cxnLst/>
            <a:rect l="l" t="t" r="r" b="b"/>
            <a:pathLst>
              <a:path w="2011680" h="2834640">
                <a:moveTo>
                  <a:pt x="187408" y="2834640"/>
                </a:moveTo>
                <a:cubicBezTo>
                  <a:pt x="83905" y="2834640"/>
                  <a:pt x="0" y="2750735"/>
                  <a:pt x="0" y="2647232"/>
                </a:cubicBezTo>
                <a:lnTo>
                  <a:pt x="0" y="187408"/>
                </a:lnTo>
                <a:cubicBezTo>
                  <a:pt x="0" y="83905"/>
                  <a:pt x="83905" y="0"/>
                  <a:pt x="187408" y="0"/>
                </a:cubicBezTo>
                <a:lnTo>
                  <a:pt x="1824272" y="0"/>
                </a:lnTo>
                <a:cubicBezTo>
                  <a:pt x="1927775" y="0"/>
                  <a:pt x="2011680" y="83905"/>
                  <a:pt x="2011680" y="187408"/>
                </a:cubicBezTo>
                <a:lnTo>
                  <a:pt x="2011680" y="2647232"/>
                </a:lnTo>
                <a:cubicBezTo>
                  <a:pt x="2011680" y="2750735"/>
                  <a:pt x="1927775" y="2834640"/>
                  <a:pt x="1824272" y="2834640"/>
                </a:cubicBezTo>
                <a:lnTo>
                  <a:pt x="187408" y="2834640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032949" y="1422661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794945" y="1417821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9270965" y="1422661"/>
            <a:ext cx="761996" cy="761901"/>
          </a:xfrm>
          <a:custGeom>
            <a:avLst/>
            <a:gdLst/>
            <a:ahLst/>
            <a:cxnLst/>
            <a:rect l="l" t="t" r="r" b="b"/>
            <a:pathLst>
              <a:path w="761996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7" y="0"/>
                </a:lnTo>
                <a:cubicBezTo>
                  <a:pt x="647381" y="0"/>
                  <a:pt x="761996" y="114615"/>
                  <a:pt x="761996" y="255999"/>
                </a:cubicBezTo>
                <a:lnTo>
                  <a:pt x="761996" y="505902"/>
                </a:lnTo>
                <a:cubicBezTo>
                  <a:pt x="761996" y="647287"/>
                  <a:pt x="647381" y="761901"/>
                  <a:pt x="505997" y="761901"/>
                </a:cubicBezTo>
                <a:lnTo>
                  <a:pt x="255999" y="76190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66516" y="2757645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274320"/>
                </a:moveTo>
                <a:cubicBezTo>
                  <a:pt x="0" y="122817"/>
                  <a:pt x="122817" y="0"/>
                  <a:pt x="274320" y="0"/>
                </a:cubicBez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</a:path>
            </a:pathLst>
          </a:custGeom>
          <a:solidFill>
            <a:srgbClr val="FBB5FF"/>
          </a:solidFill>
          <a:ln w="38100">
            <a:solidFill>
              <a:srgbClr val="FFFF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594082" y="2757645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274320"/>
                </a:moveTo>
                <a:cubicBezTo>
                  <a:pt x="0" y="122817"/>
                  <a:pt x="122817" y="0"/>
                  <a:pt x="274320" y="0"/>
                </a:cubicBez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</a:path>
            </a:pathLst>
          </a:custGeom>
          <a:solidFill>
            <a:srgbClr val="FBB5FF"/>
          </a:solidFill>
          <a:ln w="38100">
            <a:solidFill>
              <a:srgbClr val="FFFF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986612" y="2700129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274320"/>
                </a:moveTo>
                <a:cubicBezTo>
                  <a:pt x="0" y="122817"/>
                  <a:pt x="122817" y="0"/>
                  <a:pt x="274320" y="0"/>
                </a:cubicBez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</a:path>
            </a:pathLst>
          </a:custGeom>
          <a:solidFill>
            <a:srgbClr val="FBB5FF"/>
          </a:solidFill>
          <a:ln w="38100">
            <a:solidFill>
              <a:srgbClr val="FFFF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5739827" y="2738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274320"/>
                </a:moveTo>
                <a:cubicBezTo>
                  <a:pt x="0" y="122817"/>
                  <a:pt x="122817" y="0"/>
                  <a:pt x="274320" y="0"/>
                </a:cubicBez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</a:path>
            </a:pathLst>
          </a:custGeom>
          <a:solidFill>
            <a:srgbClr val="FBB5FF"/>
          </a:solidFill>
          <a:ln w="38100">
            <a:solidFill>
              <a:srgbClr val="FFFF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276780" y="2757645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0" y="274320"/>
                </a:moveTo>
                <a:cubicBezTo>
                  <a:pt x="0" y="122817"/>
                  <a:pt x="122817" y="0"/>
                  <a:pt x="274320" y="0"/>
                </a:cubicBezTo>
                <a:cubicBezTo>
                  <a:pt x="425823" y="0"/>
                  <a:pt x="548640" y="122817"/>
                  <a:pt x="548640" y="274320"/>
                </a:cubicBezTo>
                <a:cubicBezTo>
                  <a:pt x="548640" y="425823"/>
                  <a:pt x="425823" y="548640"/>
                  <a:pt x="274320" y="548640"/>
                </a:cubicBezTo>
                <a:cubicBezTo>
                  <a:pt x="122817" y="548640"/>
                  <a:pt x="0" y="425823"/>
                  <a:pt x="0" y="274320"/>
                </a:cubicBezTo>
              </a:path>
            </a:pathLst>
          </a:custGeom>
          <a:solidFill>
            <a:srgbClr val="FBB5FF"/>
          </a:solidFill>
          <a:ln w="38100">
            <a:solidFill>
              <a:srgbClr val="FFFF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503676" y="289480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43809" y="164800"/>
                </a:moveTo>
                <a:cubicBezTo>
                  <a:pt x="39332" y="169277"/>
                  <a:pt x="39332" y="176516"/>
                  <a:pt x="43809" y="180945"/>
                </a:cubicBezTo>
                <a:lnTo>
                  <a:pt x="78099" y="215235"/>
                </a:lnTo>
                <a:cubicBezTo>
                  <a:pt x="80242" y="217378"/>
                  <a:pt x="83147" y="218569"/>
                  <a:pt x="86195" y="218569"/>
                </a:cubicBezTo>
                <a:lnTo>
                  <a:pt x="137678" y="218569"/>
                </a:lnTo>
                <a:cubicBezTo>
                  <a:pt x="140726" y="218569"/>
                  <a:pt x="143631" y="217378"/>
                  <a:pt x="145774" y="215235"/>
                </a:cubicBezTo>
                <a:lnTo>
                  <a:pt x="176730" y="184279"/>
                </a:lnTo>
                <a:lnTo>
                  <a:pt x="100483" y="108127"/>
                </a:lnTo>
                <a:lnTo>
                  <a:pt x="43809" y="164800"/>
                </a:lnTo>
                <a:moveTo>
                  <a:pt x="133392" y="42880"/>
                </a:moveTo>
                <a:cubicBezTo>
                  <a:pt x="146774" y="29498"/>
                  <a:pt x="168491" y="29498"/>
                  <a:pt x="181874" y="42880"/>
                </a:cubicBezTo>
                <a:lnTo>
                  <a:pt x="241929" y="102936"/>
                </a:lnTo>
                <a:cubicBezTo>
                  <a:pt x="255312" y="116318"/>
                  <a:pt x="255312" y="138035"/>
                  <a:pt x="241929" y="151418"/>
                </a:cubicBezTo>
                <a:lnTo>
                  <a:pt x="174730" y="218617"/>
                </a:lnTo>
                <a:lnTo>
                  <a:pt x="245263" y="218617"/>
                </a:lnTo>
                <a:cubicBezTo>
                  <a:pt x="251597" y="218617"/>
                  <a:pt x="256693" y="223713"/>
                  <a:pt x="256693" y="230047"/>
                </a:cubicBezTo>
                <a:cubicBezTo>
                  <a:pt x="256693" y="236381"/>
                  <a:pt x="251597" y="241477"/>
                  <a:pt x="245263" y="241477"/>
                </a:cubicBezTo>
                <a:lnTo>
                  <a:pt x="138583" y="241477"/>
                </a:lnTo>
                <a:lnTo>
                  <a:pt x="138583" y="241477"/>
                </a:lnTo>
                <a:cubicBezTo>
                  <a:pt x="138297" y="241477"/>
                  <a:pt x="137964" y="241477"/>
                  <a:pt x="137678" y="241477"/>
                </a:cubicBezTo>
                <a:lnTo>
                  <a:pt x="86195" y="241477"/>
                </a:lnTo>
                <a:cubicBezTo>
                  <a:pt x="77099" y="241477"/>
                  <a:pt x="68383" y="237857"/>
                  <a:pt x="61954" y="231428"/>
                </a:cubicBezTo>
                <a:lnTo>
                  <a:pt x="27664" y="197138"/>
                </a:lnTo>
                <a:cubicBezTo>
                  <a:pt x="14281" y="183755"/>
                  <a:pt x="14281" y="162038"/>
                  <a:pt x="27664" y="148656"/>
                </a:cubicBezTo>
                <a:lnTo>
                  <a:pt x="133392" y="42880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731242" y="289480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97154" y="111466"/>
                </a:moveTo>
                <a:cubicBezTo>
                  <a:pt x="197154" y="64121"/>
                  <a:pt x="158774" y="25741"/>
                  <a:pt x="111429" y="25741"/>
                </a:cubicBezTo>
                <a:cubicBezTo>
                  <a:pt x="64084" y="25741"/>
                  <a:pt x="25704" y="64121"/>
                  <a:pt x="25704" y="111466"/>
                </a:cubicBezTo>
                <a:cubicBezTo>
                  <a:pt x="25704" y="158811"/>
                  <a:pt x="64084" y="197191"/>
                  <a:pt x="111429" y="197191"/>
                </a:cubicBezTo>
                <a:cubicBezTo>
                  <a:pt x="158774" y="197191"/>
                  <a:pt x="197154" y="158811"/>
                  <a:pt x="197154" y="111466"/>
                </a:cubicBezTo>
                <a:lnTo>
                  <a:pt x="197154" y="111466"/>
                </a:lnTo>
                <a:moveTo>
                  <a:pt x="180598" y="198852"/>
                </a:moveTo>
                <a:cubicBezTo>
                  <a:pt x="161632" y="213907"/>
                  <a:pt x="137575" y="222908"/>
                  <a:pt x="111429" y="222908"/>
                </a:cubicBezTo>
                <a:cubicBezTo>
                  <a:pt x="49868" y="222908"/>
                  <a:pt x="-13" y="173027"/>
                  <a:pt x="-13" y="111466"/>
                </a:cubicBezTo>
                <a:cubicBezTo>
                  <a:pt x="-13" y="49905"/>
                  <a:pt x="49868" y="23"/>
                  <a:pt x="111429" y="23"/>
                </a:cubicBezTo>
                <a:cubicBezTo>
                  <a:pt x="172990" y="23"/>
                  <a:pt x="222872" y="49905"/>
                  <a:pt x="222872" y="111466"/>
                </a:cubicBezTo>
                <a:cubicBezTo>
                  <a:pt x="222872" y="137612"/>
                  <a:pt x="213870" y="161668"/>
                  <a:pt x="198815" y="180635"/>
                </a:cubicBezTo>
                <a:lnTo>
                  <a:pt x="270556" y="252376"/>
                </a:lnTo>
                <a:cubicBezTo>
                  <a:pt x="275592" y="257413"/>
                  <a:pt x="275592" y="265557"/>
                  <a:pt x="270556" y="270539"/>
                </a:cubicBezTo>
                <a:cubicBezTo>
                  <a:pt x="265520" y="275522"/>
                  <a:pt x="257376" y="275576"/>
                  <a:pt x="252393" y="270539"/>
                </a:cubicBezTo>
                <a:lnTo>
                  <a:pt x="180598" y="198852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8134841" y="28478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214313" y="94298"/>
                </a:moveTo>
                <a:lnTo>
                  <a:pt x="214313" y="240030"/>
                </a:lnTo>
                <a:cubicBezTo>
                  <a:pt x="214313" y="244745"/>
                  <a:pt x="210455" y="248603"/>
                  <a:pt x="205740" y="248603"/>
                </a:cubicBezTo>
                <a:lnTo>
                  <a:pt x="68580" y="248603"/>
                </a:lnTo>
                <a:cubicBezTo>
                  <a:pt x="63865" y="248603"/>
                  <a:pt x="60008" y="244745"/>
                  <a:pt x="60008" y="240030"/>
                </a:cubicBezTo>
                <a:lnTo>
                  <a:pt x="60008" y="94298"/>
                </a:lnTo>
                <a:lnTo>
                  <a:pt x="214313" y="94298"/>
                </a:lnTo>
                <a:moveTo>
                  <a:pt x="214313" y="68580"/>
                </a:moveTo>
                <a:lnTo>
                  <a:pt x="60008" y="68580"/>
                </a:lnTo>
                <a:lnTo>
                  <a:pt x="60008" y="34290"/>
                </a:lnTo>
                <a:cubicBezTo>
                  <a:pt x="60008" y="29575"/>
                  <a:pt x="63865" y="25718"/>
                  <a:pt x="68580" y="25718"/>
                </a:cubicBezTo>
                <a:lnTo>
                  <a:pt x="205740" y="25718"/>
                </a:lnTo>
                <a:cubicBezTo>
                  <a:pt x="210455" y="25718"/>
                  <a:pt x="214313" y="29575"/>
                  <a:pt x="214313" y="34290"/>
                </a:cubicBezTo>
                <a:lnTo>
                  <a:pt x="214313" y="68580"/>
                </a:lnTo>
                <a:moveTo>
                  <a:pt x="240030" y="68580"/>
                </a:moveTo>
                <a:lnTo>
                  <a:pt x="240030" y="34290"/>
                </a:lnTo>
                <a:cubicBezTo>
                  <a:pt x="240030" y="15377"/>
                  <a:pt x="224653" y="0"/>
                  <a:pt x="205740" y="0"/>
                </a:cubicBezTo>
                <a:lnTo>
                  <a:pt x="68580" y="0"/>
                </a:lnTo>
                <a:cubicBezTo>
                  <a:pt x="49667" y="0"/>
                  <a:pt x="34290" y="15377"/>
                  <a:pt x="34290" y="34290"/>
                </a:cubicBezTo>
                <a:lnTo>
                  <a:pt x="34290" y="68580"/>
                </a:lnTo>
                <a:lnTo>
                  <a:pt x="34290" y="81439"/>
                </a:lnTo>
                <a:lnTo>
                  <a:pt x="34290" y="94298"/>
                </a:lnTo>
                <a:lnTo>
                  <a:pt x="34290" y="240030"/>
                </a:lnTo>
                <a:cubicBezTo>
                  <a:pt x="34290" y="258943"/>
                  <a:pt x="49667" y="274320"/>
                  <a:pt x="68580" y="274320"/>
                </a:cubicBezTo>
                <a:lnTo>
                  <a:pt x="205740" y="274320"/>
                </a:lnTo>
                <a:cubicBezTo>
                  <a:pt x="224653" y="274320"/>
                  <a:pt x="240030" y="258943"/>
                  <a:pt x="240030" y="240030"/>
                </a:cubicBezTo>
                <a:lnTo>
                  <a:pt x="240030" y="94298"/>
                </a:lnTo>
                <a:lnTo>
                  <a:pt x="240030" y="81439"/>
                </a:lnTo>
                <a:lnTo>
                  <a:pt x="240030" y="68580"/>
                </a:lnTo>
                <a:moveTo>
                  <a:pt x="77152" y="124301"/>
                </a:moveTo>
                <a:cubicBezTo>
                  <a:pt x="77152" y="131403"/>
                  <a:pt x="82910" y="137160"/>
                  <a:pt x="90011" y="137160"/>
                </a:cubicBezTo>
                <a:cubicBezTo>
                  <a:pt x="97113" y="137160"/>
                  <a:pt x="102870" y="131403"/>
                  <a:pt x="102870" y="124301"/>
                </a:cubicBezTo>
                <a:cubicBezTo>
                  <a:pt x="102870" y="117200"/>
                  <a:pt x="97113" y="111443"/>
                  <a:pt x="90011" y="111443"/>
                </a:cubicBezTo>
                <a:cubicBezTo>
                  <a:pt x="82910" y="111443"/>
                  <a:pt x="77152" y="117200"/>
                  <a:pt x="77152" y="124301"/>
                </a:cubicBezTo>
                <a:moveTo>
                  <a:pt x="90011" y="158591"/>
                </a:moveTo>
                <a:cubicBezTo>
                  <a:pt x="82910" y="158591"/>
                  <a:pt x="77152" y="164348"/>
                  <a:pt x="77152" y="171450"/>
                </a:cubicBezTo>
                <a:cubicBezTo>
                  <a:pt x="77152" y="178552"/>
                  <a:pt x="82910" y="184309"/>
                  <a:pt x="90011" y="184309"/>
                </a:cubicBezTo>
                <a:cubicBezTo>
                  <a:pt x="97113" y="184309"/>
                  <a:pt x="102870" y="178552"/>
                  <a:pt x="102870" y="171450"/>
                </a:cubicBezTo>
                <a:cubicBezTo>
                  <a:pt x="102870" y="164348"/>
                  <a:pt x="97113" y="158591"/>
                  <a:pt x="90011" y="158591"/>
                </a:cubicBezTo>
                <a:moveTo>
                  <a:pt x="77152" y="218599"/>
                </a:moveTo>
                <a:cubicBezTo>
                  <a:pt x="77152" y="225725"/>
                  <a:pt x="82885" y="231458"/>
                  <a:pt x="90011" y="231458"/>
                </a:cubicBezTo>
                <a:lnTo>
                  <a:pt x="137160" y="231458"/>
                </a:lnTo>
                <a:cubicBezTo>
                  <a:pt x="144286" y="231458"/>
                  <a:pt x="150019" y="225725"/>
                  <a:pt x="150019" y="218599"/>
                </a:cubicBezTo>
                <a:cubicBezTo>
                  <a:pt x="150019" y="211473"/>
                  <a:pt x="144286" y="205740"/>
                  <a:pt x="137160" y="205740"/>
                </a:cubicBezTo>
                <a:lnTo>
                  <a:pt x="90011" y="205740"/>
                </a:lnTo>
                <a:cubicBezTo>
                  <a:pt x="82885" y="205740"/>
                  <a:pt x="77152" y="211473"/>
                  <a:pt x="77152" y="218599"/>
                </a:cubicBezTo>
                <a:moveTo>
                  <a:pt x="137160" y="111443"/>
                </a:moveTo>
                <a:cubicBezTo>
                  <a:pt x="130058" y="111443"/>
                  <a:pt x="124301" y="117200"/>
                  <a:pt x="124301" y="124301"/>
                </a:cubicBezTo>
                <a:cubicBezTo>
                  <a:pt x="124301" y="131403"/>
                  <a:pt x="130058" y="137160"/>
                  <a:pt x="137160" y="137160"/>
                </a:cubicBezTo>
                <a:cubicBezTo>
                  <a:pt x="144262" y="137160"/>
                  <a:pt x="150019" y="131403"/>
                  <a:pt x="150019" y="124301"/>
                </a:cubicBezTo>
                <a:cubicBezTo>
                  <a:pt x="150019" y="117200"/>
                  <a:pt x="144262" y="111443"/>
                  <a:pt x="137160" y="111443"/>
                </a:cubicBezTo>
                <a:moveTo>
                  <a:pt x="124301" y="171450"/>
                </a:moveTo>
                <a:cubicBezTo>
                  <a:pt x="124301" y="178552"/>
                  <a:pt x="130058" y="184309"/>
                  <a:pt x="137160" y="184309"/>
                </a:cubicBezTo>
                <a:cubicBezTo>
                  <a:pt x="144262" y="184309"/>
                  <a:pt x="150019" y="178552"/>
                  <a:pt x="150019" y="171450"/>
                </a:cubicBezTo>
                <a:cubicBezTo>
                  <a:pt x="150019" y="164348"/>
                  <a:pt x="144262" y="158591"/>
                  <a:pt x="137160" y="158591"/>
                </a:cubicBezTo>
                <a:cubicBezTo>
                  <a:pt x="130058" y="158591"/>
                  <a:pt x="124301" y="164348"/>
                  <a:pt x="124301" y="171450"/>
                </a:cubicBezTo>
                <a:moveTo>
                  <a:pt x="184309" y="111443"/>
                </a:moveTo>
                <a:cubicBezTo>
                  <a:pt x="177207" y="111443"/>
                  <a:pt x="171450" y="117200"/>
                  <a:pt x="171450" y="124301"/>
                </a:cubicBezTo>
                <a:cubicBezTo>
                  <a:pt x="171450" y="131403"/>
                  <a:pt x="177207" y="137160"/>
                  <a:pt x="184309" y="137160"/>
                </a:cubicBezTo>
                <a:cubicBezTo>
                  <a:pt x="191410" y="137160"/>
                  <a:pt x="197168" y="131403"/>
                  <a:pt x="197168" y="124301"/>
                </a:cubicBezTo>
                <a:cubicBezTo>
                  <a:pt x="197168" y="117200"/>
                  <a:pt x="191410" y="111443"/>
                  <a:pt x="184309" y="111443"/>
                </a:cubicBezTo>
                <a:moveTo>
                  <a:pt x="171450" y="171450"/>
                </a:moveTo>
                <a:cubicBezTo>
                  <a:pt x="171450" y="178552"/>
                  <a:pt x="177207" y="184309"/>
                  <a:pt x="184309" y="184309"/>
                </a:cubicBezTo>
                <a:cubicBezTo>
                  <a:pt x="191410" y="184309"/>
                  <a:pt x="197168" y="178552"/>
                  <a:pt x="197168" y="171450"/>
                </a:cubicBezTo>
                <a:cubicBezTo>
                  <a:pt x="197168" y="164348"/>
                  <a:pt x="191410" y="158591"/>
                  <a:pt x="184309" y="158591"/>
                </a:cubicBezTo>
                <a:cubicBezTo>
                  <a:pt x="177207" y="158591"/>
                  <a:pt x="171450" y="164348"/>
                  <a:pt x="171450" y="171450"/>
                </a:cubicBezTo>
                <a:moveTo>
                  <a:pt x="184309" y="205740"/>
                </a:moveTo>
                <a:cubicBezTo>
                  <a:pt x="177207" y="205740"/>
                  <a:pt x="171450" y="211497"/>
                  <a:pt x="171450" y="218599"/>
                </a:cubicBezTo>
                <a:cubicBezTo>
                  <a:pt x="171450" y="225700"/>
                  <a:pt x="177207" y="231458"/>
                  <a:pt x="184309" y="231458"/>
                </a:cubicBezTo>
                <a:cubicBezTo>
                  <a:pt x="191410" y="231458"/>
                  <a:pt x="197168" y="225700"/>
                  <a:pt x="197168" y="218599"/>
                </a:cubicBezTo>
                <a:cubicBezTo>
                  <a:pt x="197168" y="211497"/>
                  <a:pt x="191410" y="205740"/>
                  <a:pt x="184309" y="205740"/>
                </a:cubicBez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822119" y="2875884"/>
            <a:ext cx="376444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64294" y="38576"/>
                </a:moveTo>
                <a:lnTo>
                  <a:pt x="64294" y="64294"/>
                </a:lnTo>
                <a:lnTo>
                  <a:pt x="38576" y="64294"/>
                </a:lnTo>
                <a:lnTo>
                  <a:pt x="38576" y="38576"/>
                </a:lnTo>
                <a:lnTo>
                  <a:pt x="64294" y="38576"/>
                </a:lnTo>
                <a:moveTo>
                  <a:pt x="38576" y="17145"/>
                </a:moveTo>
                <a:cubicBezTo>
                  <a:pt x="26736" y="17145"/>
                  <a:pt x="17145" y="26735"/>
                  <a:pt x="17145" y="38576"/>
                </a:cubicBezTo>
                <a:lnTo>
                  <a:pt x="17145" y="64294"/>
                </a:lnTo>
                <a:cubicBezTo>
                  <a:pt x="17145" y="76134"/>
                  <a:pt x="26736" y="85725"/>
                  <a:pt x="38576" y="85725"/>
                </a:cubicBezTo>
                <a:lnTo>
                  <a:pt x="64294" y="85725"/>
                </a:lnTo>
                <a:cubicBezTo>
                  <a:pt x="76135" y="85725"/>
                  <a:pt x="85725" y="76134"/>
                  <a:pt x="85725" y="64294"/>
                </a:cubicBezTo>
                <a:lnTo>
                  <a:pt x="85725" y="38576"/>
                </a:lnTo>
                <a:cubicBezTo>
                  <a:pt x="85725" y="26735"/>
                  <a:pt x="76135" y="17145"/>
                  <a:pt x="64294" y="17145"/>
                </a:cubicBezTo>
                <a:lnTo>
                  <a:pt x="38576" y="17145"/>
                </a:lnTo>
                <a:moveTo>
                  <a:pt x="64294" y="124301"/>
                </a:moveTo>
                <a:lnTo>
                  <a:pt x="64294" y="150019"/>
                </a:lnTo>
                <a:lnTo>
                  <a:pt x="38576" y="150019"/>
                </a:lnTo>
                <a:lnTo>
                  <a:pt x="38576" y="124301"/>
                </a:lnTo>
                <a:lnTo>
                  <a:pt x="64294" y="124301"/>
                </a:lnTo>
                <a:moveTo>
                  <a:pt x="38576" y="102870"/>
                </a:moveTo>
                <a:cubicBezTo>
                  <a:pt x="26736" y="102870"/>
                  <a:pt x="17145" y="112460"/>
                  <a:pt x="17145" y="124301"/>
                </a:cubicBezTo>
                <a:lnTo>
                  <a:pt x="17145" y="150019"/>
                </a:lnTo>
                <a:cubicBezTo>
                  <a:pt x="17145" y="161859"/>
                  <a:pt x="26736" y="171450"/>
                  <a:pt x="38576" y="171450"/>
                </a:cubicBezTo>
                <a:lnTo>
                  <a:pt x="64294" y="171450"/>
                </a:lnTo>
                <a:cubicBezTo>
                  <a:pt x="76135" y="171450"/>
                  <a:pt x="85725" y="161859"/>
                  <a:pt x="85725" y="150019"/>
                </a:cubicBezTo>
                <a:lnTo>
                  <a:pt x="85725" y="124301"/>
                </a:lnTo>
                <a:cubicBezTo>
                  <a:pt x="85725" y="112460"/>
                  <a:pt x="76135" y="102870"/>
                  <a:pt x="64294" y="102870"/>
                </a:cubicBezTo>
                <a:lnTo>
                  <a:pt x="38576" y="102870"/>
                </a:lnTo>
                <a:moveTo>
                  <a:pt x="38576" y="210026"/>
                </a:moveTo>
                <a:lnTo>
                  <a:pt x="64294" y="210026"/>
                </a:lnTo>
                <a:lnTo>
                  <a:pt x="64294" y="235744"/>
                </a:lnTo>
                <a:lnTo>
                  <a:pt x="38576" y="235744"/>
                </a:lnTo>
                <a:lnTo>
                  <a:pt x="38576" y="210026"/>
                </a:lnTo>
                <a:moveTo>
                  <a:pt x="17145" y="210026"/>
                </a:moveTo>
                <a:lnTo>
                  <a:pt x="17145" y="235744"/>
                </a:lnTo>
                <a:cubicBezTo>
                  <a:pt x="17145" y="247584"/>
                  <a:pt x="26736" y="257175"/>
                  <a:pt x="38576" y="257175"/>
                </a:cubicBezTo>
                <a:lnTo>
                  <a:pt x="64294" y="257175"/>
                </a:lnTo>
                <a:cubicBezTo>
                  <a:pt x="76135" y="257175"/>
                  <a:pt x="85725" y="247584"/>
                  <a:pt x="85725" y="235744"/>
                </a:cubicBezTo>
                <a:lnTo>
                  <a:pt x="85725" y="210026"/>
                </a:lnTo>
                <a:cubicBezTo>
                  <a:pt x="85725" y="198186"/>
                  <a:pt x="76135" y="188595"/>
                  <a:pt x="64294" y="188595"/>
                </a:cubicBezTo>
                <a:lnTo>
                  <a:pt x="38576" y="188595"/>
                </a:lnTo>
                <a:cubicBezTo>
                  <a:pt x="26736" y="188595"/>
                  <a:pt x="17145" y="198186"/>
                  <a:pt x="17145" y="210026"/>
                </a:cubicBezTo>
                <a:lnTo>
                  <a:pt x="17145" y="210026"/>
                </a:lnTo>
                <a:moveTo>
                  <a:pt x="150019" y="38576"/>
                </a:moveTo>
                <a:lnTo>
                  <a:pt x="150019" y="64294"/>
                </a:lnTo>
                <a:lnTo>
                  <a:pt x="124301" y="64294"/>
                </a:lnTo>
                <a:lnTo>
                  <a:pt x="124301" y="38576"/>
                </a:lnTo>
                <a:lnTo>
                  <a:pt x="150019" y="38576"/>
                </a:lnTo>
                <a:moveTo>
                  <a:pt x="124301" y="17145"/>
                </a:moveTo>
                <a:cubicBezTo>
                  <a:pt x="112461" y="17145"/>
                  <a:pt x="102870" y="26735"/>
                  <a:pt x="102870" y="38576"/>
                </a:cubicBezTo>
                <a:lnTo>
                  <a:pt x="102870" y="64294"/>
                </a:lnTo>
                <a:cubicBezTo>
                  <a:pt x="102870" y="76134"/>
                  <a:pt x="112461" y="85725"/>
                  <a:pt x="124301" y="85725"/>
                </a:cubicBezTo>
                <a:lnTo>
                  <a:pt x="150019" y="85725"/>
                </a:lnTo>
                <a:cubicBezTo>
                  <a:pt x="161860" y="85725"/>
                  <a:pt x="171450" y="76134"/>
                  <a:pt x="171450" y="64294"/>
                </a:cubicBezTo>
                <a:lnTo>
                  <a:pt x="171450" y="38576"/>
                </a:lnTo>
                <a:cubicBezTo>
                  <a:pt x="171450" y="26735"/>
                  <a:pt x="161860" y="17145"/>
                  <a:pt x="150019" y="17145"/>
                </a:cubicBezTo>
                <a:lnTo>
                  <a:pt x="124301" y="17145"/>
                </a:lnTo>
                <a:moveTo>
                  <a:pt x="124301" y="124301"/>
                </a:moveTo>
                <a:lnTo>
                  <a:pt x="150019" y="124301"/>
                </a:lnTo>
                <a:lnTo>
                  <a:pt x="150019" y="150019"/>
                </a:lnTo>
                <a:lnTo>
                  <a:pt x="124301" y="150019"/>
                </a:lnTo>
                <a:lnTo>
                  <a:pt x="124301" y="124301"/>
                </a:lnTo>
                <a:moveTo>
                  <a:pt x="102870" y="124301"/>
                </a:moveTo>
                <a:lnTo>
                  <a:pt x="102870" y="150019"/>
                </a:lnTo>
                <a:cubicBezTo>
                  <a:pt x="102870" y="161859"/>
                  <a:pt x="112461" y="171450"/>
                  <a:pt x="124301" y="171450"/>
                </a:cubicBezTo>
                <a:lnTo>
                  <a:pt x="150019" y="171450"/>
                </a:lnTo>
                <a:cubicBezTo>
                  <a:pt x="161860" y="171450"/>
                  <a:pt x="171450" y="161859"/>
                  <a:pt x="171450" y="150019"/>
                </a:cubicBezTo>
                <a:lnTo>
                  <a:pt x="171450" y="124301"/>
                </a:lnTo>
                <a:cubicBezTo>
                  <a:pt x="171450" y="112460"/>
                  <a:pt x="161860" y="102870"/>
                  <a:pt x="150019" y="102870"/>
                </a:cubicBezTo>
                <a:lnTo>
                  <a:pt x="124301" y="102870"/>
                </a:lnTo>
                <a:cubicBezTo>
                  <a:pt x="112461" y="102870"/>
                  <a:pt x="102870" y="112460"/>
                  <a:pt x="102870" y="124301"/>
                </a:cubicBezTo>
                <a:moveTo>
                  <a:pt x="150019" y="210026"/>
                </a:moveTo>
                <a:lnTo>
                  <a:pt x="150019" y="235744"/>
                </a:lnTo>
                <a:lnTo>
                  <a:pt x="124301" y="235744"/>
                </a:lnTo>
                <a:lnTo>
                  <a:pt x="124301" y="210026"/>
                </a:lnTo>
                <a:lnTo>
                  <a:pt x="150019" y="210026"/>
                </a:lnTo>
                <a:moveTo>
                  <a:pt x="124301" y="188595"/>
                </a:moveTo>
                <a:cubicBezTo>
                  <a:pt x="112461" y="188595"/>
                  <a:pt x="102870" y="198186"/>
                  <a:pt x="102870" y="210026"/>
                </a:cubicBezTo>
                <a:lnTo>
                  <a:pt x="102870" y="235744"/>
                </a:lnTo>
                <a:cubicBezTo>
                  <a:pt x="102870" y="247584"/>
                  <a:pt x="112461" y="257175"/>
                  <a:pt x="124301" y="257175"/>
                </a:cubicBezTo>
                <a:lnTo>
                  <a:pt x="150019" y="257175"/>
                </a:lnTo>
                <a:cubicBezTo>
                  <a:pt x="161860" y="257175"/>
                  <a:pt x="171450" y="247584"/>
                  <a:pt x="171450" y="235744"/>
                </a:cubicBezTo>
                <a:lnTo>
                  <a:pt x="171450" y="210026"/>
                </a:lnTo>
                <a:cubicBezTo>
                  <a:pt x="171450" y="198186"/>
                  <a:pt x="161860" y="188595"/>
                  <a:pt x="150019" y="188595"/>
                </a:cubicBezTo>
                <a:lnTo>
                  <a:pt x="124301" y="188595"/>
                </a:lnTo>
                <a:moveTo>
                  <a:pt x="210026" y="38576"/>
                </a:moveTo>
                <a:lnTo>
                  <a:pt x="235744" y="38576"/>
                </a:lnTo>
                <a:lnTo>
                  <a:pt x="235744" y="64294"/>
                </a:lnTo>
                <a:lnTo>
                  <a:pt x="210026" y="64294"/>
                </a:lnTo>
                <a:lnTo>
                  <a:pt x="210026" y="38576"/>
                </a:lnTo>
                <a:moveTo>
                  <a:pt x="188595" y="38576"/>
                </a:moveTo>
                <a:lnTo>
                  <a:pt x="188595" y="64294"/>
                </a:lnTo>
                <a:cubicBezTo>
                  <a:pt x="188595" y="76134"/>
                  <a:pt x="198186" y="85725"/>
                  <a:pt x="210026" y="85725"/>
                </a:cubicBezTo>
                <a:lnTo>
                  <a:pt x="235744" y="85725"/>
                </a:lnTo>
                <a:cubicBezTo>
                  <a:pt x="247585" y="85725"/>
                  <a:pt x="257175" y="76134"/>
                  <a:pt x="257175" y="64294"/>
                </a:cubicBezTo>
                <a:lnTo>
                  <a:pt x="257175" y="38576"/>
                </a:lnTo>
                <a:cubicBezTo>
                  <a:pt x="257175" y="26735"/>
                  <a:pt x="247585" y="17145"/>
                  <a:pt x="235744" y="17145"/>
                </a:cubicBezTo>
                <a:lnTo>
                  <a:pt x="210026" y="17145"/>
                </a:lnTo>
                <a:cubicBezTo>
                  <a:pt x="198186" y="17145"/>
                  <a:pt x="188595" y="26735"/>
                  <a:pt x="188595" y="38576"/>
                </a:cubicBezTo>
                <a:moveTo>
                  <a:pt x="235744" y="124301"/>
                </a:moveTo>
                <a:lnTo>
                  <a:pt x="235744" y="150019"/>
                </a:lnTo>
                <a:lnTo>
                  <a:pt x="210026" y="150019"/>
                </a:lnTo>
                <a:lnTo>
                  <a:pt x="210026" y="124301"/>
                </a:lnTo>
                <a:lnTo>
                  <a:pt x="235744" y="124301"/>
                </a:lnTo>
                <a:moveTo>
                  <a:pt x="210026" y="102870"/>
                </a:moveTo>
                <a:cubicBezTo>
                  <a:pt x="198186" y="102870"/>
                  <a:pt x="188595" y="112460"/>
                  <a:pt x="188595" y="124301"/>
                </a:cubicBezTo>
                <a:lnTo>
                  <a:pt x="188595" y="150019"/>
                </a:lnTo>
                <a:cubicBezTo>
                  <a:pt x="188595" y="161859"/>
                  <a:pt x="198186" y="171450"/>
                  <a:pt x="210026" y="171450"/>
                </a:cubicBezTo>
                <a:lnTo>
                  <a:pt x="235744" y="171450"/>
                </a:lnTo>
                <a:cubicBezTo>
                  <a:pt x="247585" y="171450"/>
                  <a:pt x="257175" y="161859"/>
                  <a:pt x="257175" y="150019"/>
                </a:cubicBezTo>
                <a:lnTo>
                  <a:pt x="257175" y="124301"/>
                </a:lnTo>
                <a:cubicBezTo>
                  <a:pt x="257175" y="112460"/>
                  <a:pt x="247585" y="102870"/>
                  <a:pt x="235744" y="102870"/>
                </a:cubicBezTo>
                <a:lnTo>
                  <a:pt x="210026" y="102870"/>
                </a:lnTo>
                <a:moveTo>
                  <a:pt x="210026" y="210026"/>
                </a:moveTo>
                <a:lnTo>
                  <a:pt x="235744" y="210026"/>
                </a:lnTo>
                <a:lnTo>
                  <a:pt x="235744" y="235744"/>
                </a:lnTo>
                <a:lnTo>
                  <a:pt x="210026" y="235744"/>
                </a:lnTo>
                <a:lnTo>
                  <a:pt x="210026" y="210026"/>
                </a:lnTo>
                <a:moveTo>
                  <a:pt x="188595" y="210026"/>
                </a:moveTo>
                <a:lnTo>
                  <a:pt x="188595" y="235744"/>
                </a:lnTo>
                <a:cubicBezTo>
                  <a:pt x="188595" y="247584"/>
                  <a:pt x="198186" y="257175"/>
                  <a:pt x="210026" y="257175"/>
                </a:cubicBezTo>
                <a:lnTo>
                  <a:pt x="235744" y="257175"/>
                </a:lnTo>
                <a:cubicBezTo>
                  <a:pt x="247585" y="257175"/>
                  <a:pt x="257175" y="247584"/>
                  <a:pt x="257175" y="235744"/>
                </a:cubicBezTo>
                <a:lnTo>
                  <a:pt x="257175" y="210026"/>
                </a:lnTo>
                <a:cubicBezTo>
                  <a:pt x="257175" y="198186"/>
                  <a:pt x="247585" y="188595"/>
                  <a:pt x="235744" y="188595"/>
                </a:cubicBezTo>
                <a:lnTo>
                  <a:pt x="210026" y="188595"/>
                </a:lnTo>
                <a:cubicBezTo>
                  <a:pt x="198186" y="188595"/>
                  <a:pt x="188595" y="198186"/>
                  <a:pt x="188595" y="210026"/>
                </a:cubicBez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0413940" y="289480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33861" y="203222"/>
                </a:moveTo>
                <a:cubicBezTo>
                  <a:pt x="30540" y="199900"/>
                  <a:pt x="30540" y="194435"/>
                  <a:pt x="33861" y="191113"/>
                </a:cubicBezTo>
                <a:lnTo>
                  <a:pt x="54971" y="170003"/>
                </a:lnTo>
                <a:lnTo>
                  <a:pt x="71098" y="186130"/>
                </a:lnTo>
                <a:cubicBezTo>
                  <a:pt x="74420" y="189452"/>
                  <a:pt x="79885" y="189452"/>
                  <a:pt x="83207" y="186130"/>
                </a:cubicBezTo>
                <a:cubicBezTo>
                  <a:pt x="86529" y="182809"/>
                  <a:pt x="86529" y="177344"/>
                  <a:pt x="83207" y="174022"/>
                </a:cubicBezTo>
                <a:lnTo>
                  <a:pt x="67080" y="157895"/>
                </a:lnTo>
                <a:lnTo>
                  <a:pt x="89261" y="135713"/>
                </a:lnTo>
                <a:lnTo>
                  <a:pt x="105388" y="151841"/>
                </a:lnTo>
                <a:cubicBezTo>
                  <a:pt x="108710" y="155162"/>
                  <a:pt x="114175" y="155162"/>
                  <a:pt x="117497" y="151841"/>
                </a:cubicBezTo>
                <a:cubicBezTo>
                  <a:pt x="120819" y="148519"/>
                  <a:pt x="120819" y="143054"/>
                  <a:pt x="117497" y="139732"/>
                </a:cubicBezTo>
                <a:lnTo>
                  <a:pt x="101370" y="123605"/>
                </a:lnTo>
                <a:lnTo>
                  <a:pt x="123551" y="101423"/>
                </a:lnTo>
                <a:lnTo>
                  <a:pt x="139678" y="117551"/>
                </a:lnTo>
                <a:cubicBezTo>
                  <a:pt x="143000" y="120872"/>
                  <a:pt x="148465" y="120872"/>
                  <a:pt x="151787" y="117551"/>
                </a:cubicBezTo>
                <a:cubicBezTo>
                  <a:pt x="155109" y="114229"/>
                  <a:pt x="155109" y="108764"/>
                  <a:pt x="151787" y="105442"/>
                </a:cubicBezTo>
                <a:lnTo>
                  <a:pt x="135660" y="89315"/>
                </a:lnTo>
                <a:lnTo>
                  <a:pt x="157841" y="67133"/>
                </a:lnTo>
                <a:lnTo>
                  <a:pt x="173968" y="83261"/>
                </a:lnTo>
                <a:cubicBezTo>
                  <a:pt x="177290" y="86582"/>
                  <a:pt x="182755" y="86582"/>
                  <a:pt x="186077" y="83261"/>
                </a:cubicBezTo>
                <a:cubicBezTo>
                  <a:pt x="189399" y="79939"/>
                  <a:pt x="189399" y="74474"/>
                  <a:pt x="186077" y="71152"/>
                </a:cubicBezTo>
                <a:lnTo>
                  <a:pt x="169950" y="55025"/>
                </a:lnTo>
                <a:lnTo>
                  <a:pt x="191060" y="33915"/>
                </a:lnTo>
                <a:cubicBezTo>
                  <a:pt x="194382" y="30593"/>
                  <a:pt x="199847" y="30593"/>
                  <a:pt x="203168" y="33915"/>
                </a:cubicBezTo>
                <a:lnTo>
                  <a:pt x="240405" y="71152"/>
                </a:lnTo>
                <a:cubicBezTo>
                  <a:pt x="243727" y="74474"/>
                  <a:pt x="243727" y="79939"/>
                  <a:pt x="240405" y="83261"/>
                </a:cubicBezTo>
                <a:lnTo>
                  <a:pt x="83207" y="240459"/>
                </a:lnTo>
                <a:cubicBezTo>
                  <a:pt x="79885" y="243781"/>
                  <a:pt x="74420" y="243781"/>
                  <a:pt x="71098" y="240459"/>
                </a:cubicBezTo>
                <a:lnTo>
                  <a:pt x="33861" y="203222"/>
                </a:lnTo>
                <a:moveTo>
                  <a:pt x="52882" y="258622"/>
                </a:moveTo>
                <a:cubicBezTo>
                  <a:pt x="66276" y="272016"/>
                  <a:pt x="87975" y="272016"/>
                  <a:pt x="101370" y="258622"/>
                </a:cubicBezTo>
                <a:lnTo>
                  <a:pt x="258622" y="101423"/>
                </a:lnTo>
                <a:cubicBezTo>
                  <a:pt x="272016" y="88029"/>
                  <a:pt x="272016" y="66330"/>
                  <a:pt x="258622" y="52935"/>
                </a:cubicBezTo>
                <a:lnTo>
                  <a:pt x="221438" y="15698"/>
                </a:lnTo>
                <a:cubicBezTo>
                  <a:pt x="208044" y="2304"/>
                  <a:pt x="186345" y="2304"/>
                  <a:pt x="172950" y="15698"/>
                </a:cubicBezTo>
                <a:lnTo>
                  <a:pt x="15698" y="172897"/>
                </a:lnTo>
                <a:cubicBezTo>
                  <a:pt x="2304" y="186291"/>
                  <a:pt x="2304" y="207990"/>
                  <a:pt x="15698" y="221385"/>
                </a:cubicBezTo>
                <a:lnTo>
                  <a:pt x="52935" y="258622"/>
                </a:lnTo>
                <a:lnTo>
                  <a:pt x="52882" y="258622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9682420" y="4020093"/>
            <a:ext cx="1737360" cy="1645919"/>
          </a:xfrm>
          <a:custGeom>
            <a:avLst/>
            <a:gdLst/>
            <a:ahLst/>
            <a:cxnLst/>
            <a:rect l="l" t="t" r="r" b="b"/>
            <a:pathLst>
              <a:path w="1737360" h="1645919">
                <a:moveTo>
                  <a:pt x="0" y="1645919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1645919"/>
                </a:lnTo>
                <a:lnTo>
                  <a:pt x="0" y="1645919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Pearson and Kendall methods were employed to assess correlations among features.</a:t>
            </a:r>
            <a:endParaRPr lang="en-US" sz="1000" dirty="0"/>
          </a:p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Pearson is ideal for linear relationships, while Kendall handles non-linear relationships effectively.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9682420" y="3541357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36576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Utilize Pearson and Kendall Methods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5177105" y="4020092"/>
            <a:ext cx="1737360" cy="1645919"/>
          </a:xfrm>
          <a:custGeom>
            <a:avLst/>
            <a:gdLst/>
            <a:ahLst/>
            <a:cxnLst/>
            <a:rect l="l" t="t" r="r" b="b"/>
            <a:pathLst>
              <a:path w="1737360" h="1645919">
                <a:moveTo>
                  <a:pt x="0" y="1645919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1645919"/>
                </a:lnTo>
                <a:lnTo>
                  <a:pt x="0" y="1645919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Three correlation matrices were generated to explore feature relationships.</a:t>
            </a:r>
            <a:endParaRPr lang="en-US" sz="1000" dirty="0"/>
          </a:p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The pandas pd.corr() function facilitated the initial correlation analysis.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5115219" y="3552462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36576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Create Correlation Matrices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7454854" y="4020093"/>
            <a:ext cx="1737360" cy="1645919"/>
          </a:xfrm>
          <a:custGeom>
            <a:avLst/>
            <a:gdLst/>
            <a:ahLst/>
            <a:cxnLst/>
            <a:rect l="l" t="t" r="r" b="b"/>
            <a:pathLst>
              <a:path w="1737360" h="1645919">
                <a:moveTo>
                  <a:pt x="0" y="1645919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1645919"/>
                </a:lnTo>
                <a:lnTo>
                  <a:pt x="0" y="1645919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A log function was applied to normalize the skewed distributions.</a:t>
            </a:r>
            <a:endParaRPr lang="en-US" sz="1000" dirty="0"/>
          </a:p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This transformation improved the data's suitability for analysis.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7403321" y="3541357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36576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Apply Log Transformations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2999722" y="4020093"/>
            <a:ext cx="1737360" cy="1645919"/>
          </a:xfrm>
          <a:custGeom>
            <a:avLst/>
            <a:gdLst/>
            <a:ahLst/>
            <a:cxnLst/>
            <a:rect l="l" t="t" r="r" b="b"/>
            <a:pathLst>
              <a:path w="1737360" h="1645919">
                <a:moveTo>
                  <a:pt x="0" y="1645919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1645919"/>
                </a:lnTo>
                <a:lnTo>
                  <a:pt x="0" y="1645919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Histograms and box plots were used to visualize the data distributions.</a:t>
            </a:r>
            <a:endParaRPr lang="en-US" sz="1000" dirty="0"/>
          </a:p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This analysis revealed skewness and the presence of outliers.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2999722" y="3541357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36576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Analyze Skewed Distributions</a:t>
            </a:r>
            <a:endParaRPr lang="en-US" sz="1000" dirty="0"/>
          </a:p>
        </p:txBody>
      </p:sp>
      <p:sp>
        <p:nvSpPr>
          <p:cNvPr id="28" name="Text 26"/>
          <p:cNvSpPr/>
          <p:nvPr/>
        </p:nvSpPr>
        <p:spPr>
          <a:xfrm>
            <a:off x="772156" y="4020092"/>
            <a:ext cx="1737360" cy="1645920"/>
          </a:xfrm>
          <a:custGeom>
            <a:avLst/>
            <a:gdLst/>
            <a:ahLst/>
            <a:cxnLst/>
            <a:rect l="l" t="t" r="r" b="b"/>
            <a:pathLst>
              <a:path w="1737360" h="1645920">
                <a:moveTo>
                  <a:pt x="0" y="164592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1645920"/>
                </a:lnTo>
                <a:lnTo>
                  <a:pt x="0" y="164592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Instances of -999 were identified as missing values.</a:t>
            </a:r>
            <a:endParaRPr lang="en-US" sz="1000" dirty="0"/>
          </a:p>
          <a:p>
            <a:pPr marL="0" indent="0" algn="l">
              <a:lnSpc>
                <a:spcPct val="140000"/>
              </a:lnSpc>
              <a:spcAft>
                <a:spcPts val="1000"/>
              </a:spcAft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These were replaced with NaN to avoid negatively impacting the models.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772156" y="3541357"/>
            <a:ext cx="1737360" cy="365760"/>
          </a:xfrm>
          <a:custGeom>
            <a:avLst/>
            <a:gdLst/>
            <a:ahLst/>
            <a:cxnLst/>
            <a:rect l="l" t="t" r="r" b="b"/>
            <a:pathLst>
              <a:path w="1737360" h="365760">
                <a:moveTo>
                  <a:pt x="0" y="365760"/>
                </a:moveTo>
                <a:lnTo>
                  <a:pt x="0" y="0"/>
                </a:lnTo>
                <a:lnTo>
                  <a:pt x="1737360" y="0"/>
                </a:lnTo>
                <a:lnTo>
                  <a:pt x="173736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numCol="1" spcCol="17780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Handle Missing Values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11115860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634996" y="6475770"/>
            <a:ext cx="7315200" cy="153888"/>
          </a:xfrm>
          <a:custGeom>
            <a:avLst/>
            <a:gdLst/>
            <a:ahLst/>
            <a:cxnLst/>
            <a:rect l="l" t="t" r="r" b="b"/>
            <a:pathLst>
              <a:path w="7315200" h="153888">
                <a:moveTo>
                  <a:pt x="0" y="153888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1"/>
          <p:cNvSpPr/>
          <p:nvPr/>
        </p:nvSpPr>
        <p:spPr>
          <a:xfrm>
            <a:off x="634997" y="1255304"/>
            <a:ext cx="8370107" cy="822960"/>
          </a:xfrm>
          <a:custGeom>
            <a:avLst/>
            <a:gdLst/>
            <a:ahLst/>
            <a:cxnLst/>
            <a:rect l="l" t="t" r="r" b="b"/>
            <a:pathLst>
              <a:path w="8370107" h="822960">
                <a:moveTo>
                  <a:pt x="0" y="822960"/>
                </a:moveTo>
                <a:lnTo>
                  <a:pt x="0" y="0"/>
                </a:lnTo>
                <a:lnTo>
                  <a:pt x="8370107" y="0"/>
                </a:lnTo>
                <a:lnTo>
                  <a:pt x="8370107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Steps in Data Preparation</a:t>
            </a:r>
            <a:endParaRPr lang="en-US" sz="2800" dirty="0"/>
          </a:p>
        </p:txBody>
      </p:sp>
      <p:sp>
        <p:nvSpPr>
          <p:cNvPr id="34" name="Text 32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C7F87A03-5DA0-2057-CF22-5A2F47D43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78"/>
    </mc:Choice>
    <mc:Fallback>
      <p:transition spd="slow" advTm="5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94945" y="2184606"/>
            <a:ext cx="761997" cy="761901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10032948" y="2184606"/>
            <a:ext cx="761997" cy="761901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5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0794957" y="1422705"/>
            <a:ext cx="761997" cy="761901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FBB5FF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032948" y="1416312"/>
            <a:ext cx="761997" cy="761901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794957" y="2946506"/>
            <a:ext cx="761997" cy="761901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3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34997" y="1255305"/>
            <a:ext cx="7863840" cy="914400"/>
          </a:xfrm>
          <a:custGeom>
            <a:avLst/>
            <a:gdLst/>
            <a:ahLst/>
            <a:cxnLst/>
            <a:rect l="l" t="t" r="r" b="b"/>
            <a:pathLst>
              <a:path w="7863840" h="914400">
                <a:moveTo>
                  <a:pt x="0" y="914400"/>
                </a:moveTo>
                <a:lnTo>
                  <a:pt x="0" y="0"/>
                </a:lnTo>
                <a:lnTo>
                  <a:pt x="7863840" y="0"/>
                </a:lnTo>
                <a:lnTo>
                  <a:pt x="7863840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Wavelet Transformation in Sonic Log Analysis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633111" y="2679798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80">
                <a:moveTo>
                  <a:pt x="217243" y="79939"/>
                </a:moveTo>
                <a:cubicBezTo>
                  <a:pt x="157307" y="79939"/>
                  <a:pt x="108658" y="128588"/>
                  <a:pt x="108658" y="188524"/>
                </a:cubicBezTo>
                <a:cubicBezTo>
                  <a:pt x="108658" y="235887"/>
                  <a:pt x="70296" y="274249"/>
                  <a:pt x="22933" y="274249"/>
                </a:cubicBezTo>
                <a:cubicBezTo>
                  <a:pt x="13432" y="274249"/>
                  <a:pt x="5788" y="266605"/>
                  <a:pt x="5788" y="257104"/>
                </a:cubicBezTo>
                <a:cubicBezTo>
                  <a:pt x="5788" y="247602"/>
                  <a:pt x="13432" y="239959"/>
                  <a:pt x="22933" y="239959"/>
                </a:cubicBezTo>
                <a:cubicBezTo>
                  <a:pt x="51365" y="239959"/>
                  <a:pt x="74368" y="216956"/>
                  <a:pt x="74368" y="188524"/>
                </a:cubicBezTo>
                <a:cubicBezTo>
                  <a:pt x="74368" y="109585"/>
                  <a:pt x="138305" y="45649"/>
                  <a:pt x="217243" y="45649"/>
                </a:cubicBezTo>
                <a:cubicBezTo>
                  <a:pt x="265606" y="45649"/>
                  <a:pt x="308326" y="69652"/>
                  <a:pt x="334115" y="106370"/>
                </a:cubicBezTo>
                <a:cubicBezTo>
                  <a:pt x="338615" y="112728"/>
                  <a:pt x="338258" y="121301"/>
                  <a:pt x="333186" y="127302"/>
                </a:cubicBezTo>
                <a:cubicBezTo>
                  <a:pt x="328114" y="133302"/>
                  <a:pt x="319756" y="135088"/>
                  <a:pt x="312755" y="131731"/>
                </a:cubicBezTo>
                <a:cubicBezTo>
                  <a:pt x="304611" y="127802"/>
                  <a:pt x="295467" y="125659"/>
                  <a:pt x="285823" y="125659"/>
                </a:cubicBezTo>
                <a:cubicBezTo>
                  <a:pt x="251105" y="125659"/>
                  <a:pt x="222958" y="153805"/>
                  <a:pt x="222958" y="188524"/>
                </a:cubicBezTo>
                <a:cubicBezTo>
                  <a:pt x="222958" y="216956"/>
                  <a:pt x="245961" y="239959"/>
                  <a:pt x="274393" y="239959"/>
                </a:cubicBezTo>
                <a:cubicBezTo>
                  <a:pt x="294967" y="239959"/>
                  <a:pt x="316184" y="229029"/>
                  <a:pt x="331543" y="215741"/>
                </a:cubicBezTo>
                <a:cubicBezTo>
                  <a:pt x="338044" y="209955"/>
                  <a:pt x="347831" y="209955"/>
                  <a:pt x="354332" y="215741"/>
                </a:cubicBezTo>
                <a:cubicBezTo>
                  <a:pt x="366405" y="226528"/>
                  <a:pt x="382407" y="234886"/>
                  <a:pt x="398123" y="238458"/>
                </a:cubicBezTo>
                <a:cubicBezTo>
                  <a:pt x="407338" y="240530"/>
                  <a:pt x="413196" y="249674"/>
                  <a:pt x="411125" y="258961"/>
                </a:cubicBezTo>
                <a:cubicBezTo>
                  <a:pt x="409053" y="268248"/>
                  <a:pt x="399909" y="274034"/>
                  <a:pt x="390622" y="271963"/>
                </a:cubicBezTo>
                <a:cubicBezTo>
                  <a:pt x="370119" y="267391"/>
                  <a:pt x="353260" y="257318"/>
                  <a:pt x="342973" y="250246"/>
                </a:cubicBezTo>
                <a:cubicBezTo>
                  <a:pt x="322899" y="264176"/>
                  <a:pt x="299111" y="274391"/>
                  <a:pt x="274393" y="274391"/>
                </a:cubicBezTo>
                <a:cubicBezTo>
                  <a:pt x="227030" y="274391"/>
                  <a:pt x="188668" y="236029"/>
                  <a:pt x="188668" y="188666"/>
                </a:cubicBezTo>
                <a:cubicBezTo>
                  <a:pt x="188668" y="140875"/>
                  <a:pt x="223172" y="101084"/>
                  <a:pt x="268678" y="93012"/>
                </a:cubicBezTo>
                <a:cubicBezTo>
                  <a:pt x="253391" y="84653"/>
                  <a:pt x="235888" y="79939"/>
                  <a:pt x="217243" y="79939"/>
                </a:cubicBezTo>
                <a:lnTo>
                  <a:pt x="217243" y="79939"/>
                </a:lnTo>
                <a:moveTo>
                  <a:pt x="57223" y="307181"/>
                </a:moveTo>
                <a:cubicBezTo>
                  <a:pt x="63724" y="301395"/>
                  <a:pt x="73511" y="301395"/>
                  <a:pt x="80012" y="307181"/>
                </a:cubicBezTo>
                <a:cubicBezTo>
                  <a:pt x="95371" y="320469"/>
                  <a:pt x="116588" y="331399"/>
                  <a:pt x="137162" y="331399"/>
                </a:cubicBezTo>
                <a:cubicBezTo>
                  <a:pt x="157736" y="331399"/>
                  <a:pt x="178953" y="320469"/>
                  <a:pt x="194312" y="307181"/>
                </a:cubicBezTo>
                <a:cubicBezTo>
                  <a:pt x="200813" y="301395"/>
                  <a:pt x="210599" y="301395"/>
                  <a:pt x="217100" y="307181"/>
                </a:cubicBezTo>
                <a:cubicBezTo>
                  <a:pt x="232531" y="320469"/>
                  <a:pt x="253676" y="331399"/>
                  <a:pt x="274250" y="331399"/>
                </a:cubicBezTo>
                <a:cubicBezTo>
                  <a:pt x="294824" y="331399"/>
                  <a:pt x="316041" y="320469"/>
                  <a:pt x="331400" y="307181"/>
                </a:cubicBezTo>
                <a:cubicBezTo>
                  <a:pt x="337901" y="301395"/>
                  <a:pt x="347688" y="301395"/>
                  <a:pt x="354189" y="307181"/>
                </a:cubicBezTo>
                <a:cubicBezTo>
                  <a:pt x="366262" y="317968"/>
                  <a:pt x="382264" y="326327"/>
                  <a:pt x="397980" y="329898"/>
                </a:cubicBezTo>
                <a:cubicBezTo>
                  <a:pt x="407195" y="331970"/>
                  <a:pt x="413053" y="341114"/>
                  <a:pt x="410982" y="350401"/>
                </a:cubicBezTo>
                <a:cubicBezTo>
                  <a:pt x="408910" y="359688"/>
                  <a:pt x="399766" y="365474"/>
                  <a:pt x="390479" y="363403"/>
                </a:cubicBezTo>
                <a:cubicBezTo>
                  <a:pt x="369977" y="358831"/>
                  <a:pt x="353117" y="348758"/>
                  <a:pt x="342830" y="341686"/>
                </a:cubicBezTo>
                <a:cubicBezTo>
                  <a:pt x="322756" y="355616"/>
                  <a:pt x="298968" y="365831"/>
                  <a:pt x="274250" y="365831"/>
                </a:cubicBezTo>
                <a:cubicBezTo>
                  <a:pt x="249533" y="365831"/>
                  <a:pt x="225744" y="355616"/>
                  <a:pt x="205670" y="341686"/>
                </a:cubicBezTo>
                <a:cubicBezTo>
                  <a:pt x="185596" y="355616"/>
                  <a:pt x="161808" y="365831"/>
                  <a:pt x="137090" y="365831"/>
                </a:cubicBezTo>
                <a:cubicBezTo>
                  <a:pt x="112373" y="365831"/>
                  <a:pt x="88584" y="355616"/>
                  <a:pt x="68510" y="341686"/>
                </a:cubicBezTo>
                <a:cubicBezTo>
                  <a:pt x="58223" y="348829"/>
                  <a:pt x="41364" y="358831"/>
                  <a:pt x="20861" y="363403"/>
                </a:cubicBezTo>
                <a:cubicBezTo>
                  <a:pt x="11646" y="365474"/>
                  <a:pt x="2431" y="359688"/>
                  <a:pt x="359" y="350401"/>
                </a:cubicBezTo>
                <a:cubicBezTo>
                  <a:pt x="-1713" y="341114"/>
                  <a:pt x="4074" y="331970"/>
                  <a:pt x="13361" y="329898"/>
                </a:cubicBezTo>
                <a:cubicBezTo>
                  <a:pt x="29220" y="326327"/>
                  <a:pt x="44793" y="317897"/>
                  <a:pt x="57080" y="307253"/>
                </a:cubicBezTo>
                <a:lnTo>
                  <a:pt x="57223" y="307181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364628" y="3264989"/>
            <a:ext cx="7066677" cy="2643632"/>
          </a:xfrm>
          <a:custGeom>
            <a:avLst/>
            <a:gdLst/>
            <a:ahLst/>
            <a:cxnLst/>
            <a:rect l="l" t="t" r="r" b="b"/>
            <a:pathLst>
              <a:path w="7066677" h="2643632">
                <a:moveTo>
                  <a:pt x="0" y="2643632"/>
                </a:moveTo>
                <a:lnTo>
                  <a:pt x="0" y="0"/>
                </a:lnTo>
                <a:lnTo>
                  <a:pt x="7066677" y="0"/>
                </a:lnTo>
                <a:lnTo>
                  <a:pt x="7066677" y="2643632"/>
                </a:lnTo>
                <a:lnTo>
                  <a:pt x="0" y="2643632"/>
                </a:lnTo>
              </a:path>
            </a:pathLst>
          </a:custGeom>
          <a:noFill/>
          <a:ln/>
        </p:spPr>
        <p:txBody>
          <a:bodyPr wrap="square" lIns="0" tIns="46800" rIns="0" bIns="46800" rtlCol="0" anchor="t"/>
          <a:lstStyle/>
          <a:p>
            <a:pPr marL="0" indent="0" algn="l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3B3838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Wavelet transformation enhances model accuracy by revealing hidden relationships.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364629" y="2679797"/>
            <a:ext cx="7066677" cy="457200"/>
          </a:xfrm>
          <a:custGeom>
            <a:avLst/>
            <a:gdLst/>
            <a:ahLst/>
            <a:cxnLst/>
            <a:rect l="l" t="t" r="r" b="b"/>
            <a:pathLst>
              <a:path w="7066677" h="457200">
                <a:moveTo>
                  <a:pt x="0" y="457200"/>
                </a:moveTo>
                <a:lnTo>
                  <a:pt x="0" y="0"/>
                </a:lnTo>
                <a:lnTo>
                  <a:pt x="7066677" y="0"/>
                </a:lnTo>
                <a:lnTo>
                  <a:pt x="7066677" y="457200"/>
                </a:lnTo>
                <a:lnTo>
                  <a:pt x="0" y="4572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b="1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 Accuracy Enhancement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115860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6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634996" y="6475770"/>
            <a:ext cx="7315200" cy="153888"/>
          </a:xfrm>
          <a:custGeom>
            <a:avLst/>
            <a:gdLst/>
            <a:ahLst/>
            <a:cxnLst/>
            <a:rect l="l" t="t" r="r" b="b"/>
            <a:pathLst>
              <a:path w="7315200" h="153888">
                <a:moveTo>
                  <a:pt x="0" y="153888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050" name="Picture 2" descr="image processing - Discrete Wavelet Transform (Daubechies wavelet) of an  array complex numbers - Stack Overflow">
            <a:extLst>
              <a:ext uri="{FF2B5EF4-FFF2-40B4-BE49-F238E27FC236}">
                <a16:creationId xmlns:a16="http://schemas.microsoft.com/office/drawing/2014/main" id="{0D5589A0-C775-0344-3DB1-5F3BF7B9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43" y="3621071"/>
            <a:ext cx="5038180" cy="2817343"/>
          </a:xfrm>
          <a:prstGeom prst="rect">
            <a:avLst/>
          </a:prstGeom>
          <a:gradFill>
            <a:gsLst>
              <a:gs pos="0">
                <a:srgbClr val="FF54ED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281CED5B-F0BC-36DD-B599-5F0B7A4C3C8D}"/>
              </a:ext>
            </a:extLst>
          </p:cNvPr>
          <p:cNvSpPr/>
          <p:nvPr/>
        </p:nvSpPr>
        <p:spPr>
          <a:xfrm>
            <a:off x="5466419" y="3704146"/>
            <a:ext cx="5038180" cy="2817343"/>
          </a:xfrm>
          <a:custGeom>
            <a:avLst/>
            <a:gdLst/>
            <a:ahLst/>
            <a:cxnLst/>
            <a:rect l="l" t="t" r="r" b="b"/>
            <a:pathLst>
              <a:path w="761997" h="761901">
                <a:moveTo>
                  <a:pt x="255999" y="761901"/>
                </a:moveTo>
                <a:cubicBezTo>
                  <a:pt x="114615" y="761901"/>
                  <a:pt x="0" y="647287"/>
                  <a:pt x="0" y="505902"/>
                </a:cubicBezTo>
                <a:lnTo>
                  <a:pt x="0" y="255999"/>
                </a:lnTo>
                <a:cubicBezTo>
                  <a:pt x="0" y="114615"/>
                  <a:pt x="114615" y="0"/>
                  <a:pt x="255999" y="0"/>
                </a:cubicBezTo>
                <a:lnTo>
                  <a:pt x="505998" y="0"/>
                </a:lnTo>
                <a:cubicBezTo>
                  <a:pt x="647383" y="0"/>
                  <a:pt x="761997" y="114615"/>
                  <a:pt x="761997" y="255999"/>
                </a:cubicBezTo>
                <a:lnTo>
                  <a:pt x="761997" y="505902"/>
                </a:lnTo>
                <a:cubicBezTo>
                  <a:pt x="761997" y="647287"/>
                  <a:pt x="647383" y="761901"/>
                  <a:pt x="505998" y="761901"/>
                </a:cubicBezTo>
                <a:lnTo>
                  <a:pt x="255999" y="761901"/>
                </a:lnTo>
              </a:path>
            </a:pathLst>
          </a:custGeom>
          <a:solidFill>
            <a:srgbClr val="FBB5FF">
              <a:alpha val="30000"/>
            </a:srgbClr>
          </a:solidFill>
          <a:ln/>
        </p:spPr>
        <p:txBody>
          <a:bodyPr wrap="square" lIns="90000" tIns="46800" rIns="90000" bIns="46800" rtlCol="0" anchor="t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585085BA-349E-7AA4-DBDF-B6A707B31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05"/>
    </mc:Choice>
    <mc:Fallback>
      <p:transition spd="slow" advTm="4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540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358640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49206" y="2602152"/>
            <a:ext cx="3474720" cy="3474720"/>
          </a:xfrm>
          <a:custGeom>
            <a:avLst/>
            <a:gdLst/>
            <a:ahLst/>
            <a:cxnLst/>
            <a:rect l="l" t="t" r="r" b="b"/>
            <a:pathLst>
              <a:path w="3474720" h="3474720">
                <a:moveTo>
                  <a:pt x="0" y="1737360"/>
                </a:moveTo>
                <a:cubicBezTo>
                  <a:pt x="0" y="777843"/>
                  <a:pt x="777843" y="0"/>
                  <a:pt x="1737360" y="0"/>
                </a:cubicBezTo>
                <a:cubicBezTo>
                  <a:pt x="2696877" y="0"/>
                  <a:pt x="3474720" y="777843"/>
                  <a:pt x="3474720" y="1737360"/>
                </a:cubicBezTo>
                <a:cubicBezTo>
                  <a:pt x="3474720" y="2696877"/>
                  <a:pt x="2696877" y="3474720"/>
                  <a:pt x="1737360" y="3474720"/>
                </a:cubicBezTo>
                <a:cubicBezTo>
                  <a:pt x="777843" y="3474720"/>
                  <a:pt x="0" y="2696877"/>
                  <a:pt x="0" y="1737360"/>
                </a:cubicBezTo>
              </a:path>
            </a:pathLst>
          </a:custGeom>
          <a:solidFill>
            <a:srgbClr val="FBB5FF">
              <a:alpha val="40000"/>
            </a:srgbClr>
          </a:solidFill>
          <a:ln w="9525">
            <a:solidFill>
              <a:srgbClr val="FBB5FF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34996" y="1255304"/>
            <a:ext cx="10911809" cy="914400"/>
          </a:xfrm>
          <a:custGeom>
            <a:avLst/>
            <a:gdLst/>
            <a:ahLst/>
            <a:cxnLst/>
            <a:rect l="l" t="t" r="r" b="b"/>
            <a:pathLst>
              <a:path w="10911809" h="914400">
                <a:moveTo>
                  <a:pt x="0" y="914400"/>
                </a:moveTo>
                <a:lnTo>
                  <a:pt x="0" y="0"/>
                </a:lnTo>
                <a:lnTo>
                  <a:pt x="10911809" y="0"/>
                </a:lnTo>
                <a:lnTo>
                  <a:pt x="10911809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Performance Metrics of the Model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024730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DTC RMSE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024730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RMSE for DTC is 4.32 pre-wavelet and 5.38 post-wavelet.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1024730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4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1</a:t>
            </a:r>
            <a:endParaRPr lang="en-US" sz="4400" dirty="0"/>
          </a:p>
        </p:txBody>
      </p:sp>
      <p:sp>
        <p:nvSpPr>
          <p:cNvPr id="9" name="Text 7"/>
          <p:cNvSpPr/>
          <p:nvPr/>
        </p:nvSpPr>
        <p:spPr>
          <a:xfrm>
            <a:off x="4735830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DTS RMSE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735830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RMSE for DTS is 23.11 pre-wavelet and 10.35 post-wavelet.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735830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4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2</a:t>
            </a:r>
            <a:endParaRPr lang="en-US" sz="4400" dirty="0"/>
          </a:p>
        </p:txBody>
      </p:sp>
      <p:sp>
        <p:nvSpPr>
          <p:cNvPr id="12" name="Text 10"/>
          <p:cNvSpPr/>
          <p:nvPr/>
        </p:nvSpPr>
        <p:spPr>
          <a:xfrm>
            <a:off x="8426396" y="3352363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Overall RMSE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426396" y="4793224"/>
            <a:ext cx="2720340" cy="365760"/>
          </a:xfrm>
          <a:custGeom>
            <a:avLst/>
            <a:gdLst/>
            <a:ahLst/>
            <a:cxnLst/>
            <a:rect l="l" t="t" r="r" b="b"/>
            <a:pathLst>
              <a:path w="2720340" h="365760">
                <a:moveTo>
                  <a:pt x="0" y="3657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365760"/>
                </a:lnTo>
                <a:lnTo>
                  <a:pt x="0" y="36576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overall RMSE is 16.62 pre-wavelet and 8.72 post-wavelet.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8426396" y="3804407"/>
            <a:ext cx="2720340" cy="822960"/>
          </a:xfrm>
          <a:custGeom>
            <a:avLst/>
            <a:gdLst/>
            <a:ahLst/>
            <a:cxnLst/>
            <a:rect l="l" t="t" r="r" b="b"/>
            <a:pathLst>
              <a:path w="2720340" h="822960">
                <a:moveTo>
                  <a:pt x="0" y="822960"/>
                </a:moveTo>
                <a:lnTo>
                  <a:pt x="0" y="0"/>
                </a:lnTo>
                <a:lnTo>
                  <a:pt x="2720340" y="0"/>
                </a:lnTo>
                <a:lnTo>
                  <a:pt x="272034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4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3</a:t>
            </a:r>
            <a:endParaRPr lang="en-US" sz="4400" dirty="0"/>
          </a:p>
        </p:txBody>
      </p:sp>
      <p:sp>
        <p:nvSpPr>
          <p:cNvPr id="15" name="Text 13"/>
          <p:cNvSpPr/>
          <p:nvPr/>
        </p:nvSpPr>
        <p:spPr>
          <a:xfrm>
            <a:off x="11124471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7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634996" y="6475770"/>
            <a:ext cx="7132320" cy="153888"/>
          </a:xfrm>
          <a:custGeom>
            <a:avLst/>
            <a:gdLst/>
            <a:ahLst/>
            <a:cxnLst/>
            <a:rect l="l" t="t" r="r" b="b"/>
            <a:pathLst>
              <a:path w="7132320" h="153888">
                <a:moveTo>
                  <a:pt x="0" y="153888"/>
                </a:moveTo>
                <a:lnTo>
                  <a:pt x="0" y="0"/>
                </a:lnTo>
                <a:lnTo>
                  <a:pt x="7132320" y="0"/>
                </a:lnTo>
                <a:lnTo>
                  <a:pt x="713232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2C24AA20-783D-C1B1-091D-5D6462E29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92"/>
    </mc:Choice>
    <mc:Fallback>
      <p:transition spd="slow" advTm="76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96" y="29413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1371600" y="248055"/>
                </a:moveTo>
                <a:cubicBezTo>
                  <a:pt x="1371600" y="111058"/>
                  <a:pt x="1260544" y="0"/>
                  <a:pt x="1123545" y="0"/>
                </a:cubicBezTo>
                <a:lnTo>
                  <a:pt x="860898" y="0"/>
                </a:lnTo>
                <a:cubicBezTo>
                  <a:pt x="723901" y="0"/>
                  <a:pt x="612843" y="111058"/>
                  <a:pt x="612843" y="248055"/>
                </a:cubicBezTo>
                <a:lnTo>
                  <a:pt x="612843" y="364787"/>
                </a:lnTo>
                <a:cubicBezTo>
                  <a:pt x="612843" y="501785"/>
                  <a:pt x="501785" y="612843"/>
                  <a:pt x="364787" y="612843"/>
                </a:cubicBezTo>
                <a:lnTo>
                  <a:pt x="248055" y="612843"/>
                </a:lnTo>
                <a:cubicBezTo>
                  <a:pt x="111058" y="612843"/>
                  <a:pt x="0" y="723901"/>
                  <a:pt x="0" y="860898"/>
                </a:cubicBezTo>
                <a:lnTo>
                  <a:pt x="0" y="1123545"/>
                </a:lnTo>
                <a:cubicBezTo>
                  <a:pt x="0" y="1260544"/>
                  <a:pt x="111058" y="1371600"/>
                  <a:pt x="248055" y="1371600"/>
                </a:cubicBezTo>
                <a:lnTo>
                  <a:pt x="1123545" y="1371600"/>
                </a:lnTo>
                <a:cubicBezTo>
                  <a:pt x="1260544" y="1371600"/>
                  <a:pt x="1371600" y="1260544"/>
                  <a:pt x="1371600" y="1123545"/>
                </a:cubicBezTo>
                <a:lnTo>
                  <a:pt x="1371600" y="248055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34996" y="437151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1371600" y="1123545"/>
                </a:moveTo>
                <a:cubicBezTo>
                  <a:pt x="1371600" y="1260544"/>
                  <a:pt x="1260544" y="1371600"/>
                  <a:pt x="1123545" y="1371600"/>
                </a:cubicBezTo>
                <a:lnTo>
                  <a:pt x="860898" y="1371600"/>
                </a:lnTo>
                <a:cubicBezTo>
                  <a:pt x="723901" y="1371600"/>
                  <a:pt x="612843" y="1260544"/>
                  <a:pt x="612843" y="1123545"/>
                </a:cubicBezTo>
                <a:lnTo>
                  <a:pt x="612843" y="1006813"/>
                </a:lnTo>
                <a:cubicBezTo>
                  <a:pt x="612843" y="869813"/>
                  <a:pt x="501785" y="758757"/>
                  <a:pt x="364787" y="758757"/>
                </a:cubicBezTo>
                <a:lnTo>
                  <a:pt x="248055" y="758757"/>
                </a:lnTo>
                <a:cubicBezTo>
                  <a:pt x="111058" y="758757"/>
                  <a:pt x="0" y="647699"/>
                  <a:pt x="0" y="510702"/>
                </a:cubicBezTo>
                <a:lnTo>
                  <a:pt x="0" y="248055"/>
                </a:lnTo>
                <a:cubicBezTo>
                  <a:pt x="0" y="111058"/>
                  <a:pt x="111058" y="0"/>
                  <a:pt x="248055" y="0"/>
                </a:cubicBezTo>
                <a:lnTo>
                  <a:pt x="1123545" y="0"/>
                </a:lnTo>
                <a:cubicBezTo>
                  <a:pt x="1260544" y="0"/>
                  <a:pt x="1371600" y="111058"/>
                  <a:pt x="1371600" y="248055"/>
                </a:cubicBezTo>
                <a:lnTo>
                  <a:pt x="1371600" y="1123545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056421" y="294136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248055"/>
                </a:moveTo>
                <a:cubicBezTo>
                  <a:pt x="0" y="111058"/>
                  <a:pt x="111058" y="0"/>
                  <a:pt x="248055" y="0"/>
                </a:cubicBezTo>
                <a:lnTo>
                  <a:pt x="510702" y="0"/>
                </a:lnTo>
                <a:cubicBezTo>
                  <a:pt x="647699" y="0"/>
                  <a:pt x="758757" y="111058"/>
                  <a:pt x="758757" y="248055"/>
                </a:cubicBezTo>
                <a:lnTo>
                  <a:pt x="758757" y="364787"/>
                </a:lnTo>
                <a:cubicBezTo>
                  <a:pt x="758757" y="501785"/>
                  <a:pt x="869813" y="612843"/>
                  <a:pt x="1006813" y="612843"/>
                </a:cubicBezTo>
                <a:lnTo>
                  <a:pt x="1123545" y="612843"/>
                </a:lnTo>
                <a:cubicBezTo>
                  <a:pt x="1260544" y="612843"/>
                  <a:pt x="1371600" y="723901"/>
                  <a:pt x="1371600" y="860898"/>
                </a:cubicBezTo>
                <a:lnTo>
                  <a:pt x="1371600" y="1123545"/>
                </a:lnTo>
                <a:cubicBezTo>
                  <a:pt x="1371600" y="1260544"/>
                  <a:pt x="1260544" y="1371600"/>
                  <a:pt x="1123545" y="1371600"/>
                </a:cubicBezTo>
                <a:lnTo>
                  <a:pt x="248055" y="1371600"/>
                </a:lnTo>
                <a:cubicBezTo>
                  <a:pt x="111058" y="1371600"/>
                  <a:pt x="0" y="1260544"/>
                  <a:pt x="0" y="1123545"/>
                </a:cubicBezTo>
                <a:lnTo>
                  <a:pt x="0" y="248055"/>
                </a:lnTo>
              </a:path>
            </a:pathLst>
          </a:custGeom>
          <a:solidFill>
            <a:srgbClr val="430047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056421" y="437151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1123545"/>
                </a:moveTo>
                <a:cubicBezTo>
                  <a:pt x="0" y="1260544"/>
                  <a:pt x="111058" y="1371600"/>
                  <a:pt x="248055" y="1371600"/>
                </a:cubicBezTo>
                <a:lnTo>
                  <a:pt x="510702" y="1371600"/>
                </a:lnTo>
                <a:cubicBezTo>
                  <a:pt x="647699" y="1371600"/>
                  <a:pt x="758757" y="1260544"/>
                  <a:pt x="758757" y="1123545"/>
                </a:cubicBezTo>
                <a:lnTo>
                  <a:pt x="758757" y="1006813"/>
                </a:lnTo>
                <a:cubicBezTo>
                  <a:pt x="758757" y="869813"/>
                  <a:pt x="869813" y="758757"/>
                  <a:pt x="1006813" y="758757"/>
                </a:cubicBezTo>
                <a:lnTo>
                  <a:pt x="1123545" y="758757"/>
                </a:lnTo>
                <a:cubicBezTo>
                  <a:pt x="1260544" y="758757"/>
                  <a:pt x="1371600" y="647699"/>
                  <a:pt x="1371600" y="510702"/>
                </a:cubicBezTo>
                <a:lnTo>
                  <a:pt x="1371600" y="248055"/>
                </a:lnTo>
                <a:cubicBezTo>
                  <a:pt x="1371600" y="111058"/>
                  <a:pt x="1260544" y="0"/>
                  <a:pt x="1123545" y="0"/>
                </a:cubicBezTo>
                <a:lnTo>
                  <a:pt x="248055" y="0"/>
                </a:lnTo>
                <a:cubicBezTo>
                  <a:pt x="111058" y="0"/>
                  <a:pt x="0" y="111058"/>
                  <a:pt x="0" y="248055"/>
                </a:cubicBezTo>
                <a:lnTo>
                  <a:pt x="0" y="1123545"/>
                </a:lnTo>
              </a:path>
            </a:pathLst>
          </a:custGeom>
          <a:solidFill>
            <a:srgbClr val="86008D"/>
          </a:solidFill>
          <a:ln/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83636" y="3490004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0" y="822960"/>
                </a:moveTo>
                <a:lnTo>
                  <a:pt x="0" y="0"/>
                </a:lnTo>
                <a:lnTo>
                  <a:pt x="822960" y="0"/>
                </a:lnTo>
                <a:lnTo>
                  <a:pt x="82296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2056421" y="3490004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0" y="822960"/>
                </a:moveTo>
                <a:lnTo>
                  <a:pt x="0" y="0"/>
                </a:lnTo>
                <a:lnTo>
                  <a:pt x="822960" y="0"/>
                </a:lnTo>
                <a:lnTo>
                  <a:pt x="82296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W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1183636" y="4371514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0" y="822960"/>
                </a:moveTo>
                <a:lnTo>
                  <a:pt x="0" y="0"/>
                </a:lnTo>
                <a:lnTo>
                  <a:pt x="822960" y="0"/>
                </a:lnTo>
                <a:lnTo>
                  <a:pt x="82296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O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2056421" y="4371514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0" y="822960"/>
                </a:moveTo>
                <a:lnTo>
                  <a:pt x="0" y="0"/>
                </a:lnTo>
                <a:lnTo>
                  <a:pt x="822960" y="0"/>
                </a:lnTo>
                <a:lnTo>
                  <a:pt x="822960" y="822960"/>
                </a:lnTo>
                <a:lnTo>
                  <a:pt x="0" y="82296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 algn="ctr">
              <a:lnSpc>
                <a:spcPct val="83333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</a:t>
            </a:r>
            <a:endParaRPr lang="en-US" sz="3600" dirty="0"/>
          </a:p>
        </p:txBody>
      </p:sp>
      <p:sp>
        <p:nvSpPr>
          <p:cNvPr id="10" name="Text 8"/>
          <p:cNvSpPr/>
          <p:nvPr/>
        </p:nvSpPr>
        <p:spPr>
          <a:xfrm>
            <a:off x="3692874" y="2604053"/>
            <a:ext cx="3291840" cy="215444"/>
          </a:xfrm>
          <a:custGeom>
            <a:avLst/>
            <a:gdLst/>
            <a:ahLst/>
            <a:cxnLst/>
            <a:rect l="l" t="t" r="r" b="b"/>
            <a:pathLst>
              <a:path w="3291840" h="215444">
                <a:moveTo>
                  <a:pt x="0" y="215444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215444"/>
                </a:lnTo>
                <a:lnTo>
                  <a:pt x="0" y="215444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83333"/>
              </a:lnSpc>
              <a:buNone/>
            </a:pPr>
            <a:r>
              <a:rPr lang="en-US" sz="1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Strengths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716524" y="2604053"/>
            <a:ext cx="3291840" cy="215444"/>
          </a:xfrm>
          <a:custGeom>
            <a:avLst/>
            <a:gdLst/>
            <a:ahLst/>
            <a:cxnLst/>
            <a:rect l="l" t="t" r="r" b="b"/>
            <a:pathLst>
              <a:path w="3291840" h="215444">
                <a:moveTo>
                  <a:pt x="0" y="215444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215444"/>
                </a:lnTo>
                <a:lnTo>
                  <a:pt x="0" y="215444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83333"/>
              </a:lnSpc>
              <a:buNone/>
            </a:pPr>
            <a:r>
              <a:rPr lang="en-US" sz="1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Weaknesses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692874" y="4612576"/>
            <a:ext cx="3291840" cy="215444"/>
          </a:xfrm>
          <a:custGeom>
            <a:avLst/>
            <a:gdLst/>
            <a:ahLst/>
            <a:cxnLst/>
            <a:rect l="l" t="t" r="r" b="b"/>
            <a:pathLst>
              <a:path w="3291840" h="215444">
                <a:moveTo>
                  <a:pt x="0" y="215444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215444"/>
                </a:lnTo>
                <a:lnTo>
                  <a:pt x="0" y="215444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83333"/>
              </a:lnSpc>
              <a:buNone/>
            </a:pPr>
            <a:r>
              <a:rPr lang="en-US" sz="1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Opportunities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716524" y="4612576"/>
            <a:ext cx="3291840" cy="215444"/>
          </a:xfrm>
          <a:custGeom>
            <a:avLst/>
            <a:gdLst/>
            <a:ahLst/>
            <a:cxnLst/>
            <a:rect l="l" t="t" r="r" b="b"/>
            <a:pathLst>
              <a:path w="3291840" h="215444">
                <a:moveTo>
                  <a:pt x="0" y="215444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215444"/>
                </a:lnTo>
                <a:lnTo>
                  <a:pt x="0" y="215444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83333"/>
              </a:lnSpc>
              <a:buNone/>
            </a:pPr>
            <a:r>
              <a:rPr lang="en-US" sz="1400" dirty="0">
                <a:solidFill>
                  <a:srgbClr val="86008D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Threats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4996" y="1255304"/>
            <a:ext cx="10921944" cy="914400"/>
          </a:xfrm>
          <a:custGeom>
            <a:avLst/>
            <a:gdLst/>
            <a:ahLst/>
            <a:cxnLst/>
            <a:rect l="l" t="t" r="r" b="b"/>
            <a:pathLst>
              <a:path w="10921944" h="914400">
                <a:moveTo>
                  <a:pt x="0" y="914400"/>
                </a:moveTo>
                <a:lnTo>
                  <a:pt x="0" y="0"/>
                </a:lnTo>
                <a:lnTo>
                  <a:pt x="10921944" y="0"/>
                </a:lnTo>
                <a:lnTo>
                  <a:pt x="10921944" y="914400"/>
                </a:lnTo>
                <a:lnTo>
                  <a:pt x="0" y="9144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Ethical Considerations in Sonic Log Predictions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3692874" y="2932599"/>
            <a:ext cx="3291840" cy="1371600"/>
          </a:xfrm>
          <a:custGeom>
            <a:avLst/>
            <a:gdLst/>
            <a:ahLst/>
            <a:cxnLst/>
            <a:rect l="l" t="t" r="r" b="b"/>
            <a:pathLst>
              <a:path w="3291840" h="1371600">
                <a:moveTo>
                  <a:pt x="0" y="1371600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Machine learning models enhance the accuracy of sonic log predictions.</a:t>
            </a:r>
            <a:endParaRPr lang="en-US" sz="1100" dirty="0"/>
          </a:p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They can identify complex relationships in data that traditional methods may overlook.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716524" y="2932599"/>
            <a:ext cx="3291840" cy="1371600"/>
          </a:xfrm>
          <a:custGeom>
            <a:avLst/>
            <a:gdLst/>
            <a:ahLst/>
            <a:cxnLst/>
            <a:rect l="l" t="t" r="r" b="b"/>
            <a:pathLst>
              <a:path w="3291840" h="1371600">
                <a:moveTo>
                  <a:pt x="0" y="1371600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reliance on machine learning can lead to a lack of transparency in decision-making processes.</a:t>
            </a:r>
            <a:endParaRPr lang="en-US" sz="1100" dirty="0"/>
          </a:p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Inaccurate models may produce misleading predictions, impacting operational decisions.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692874" y="4931886"/>
            <a:ext cx="3291840" cy="1371600"/>
          </a:xfrm>
          <a:custGeom>
            <a:avLst/>
            <a:gdLst/>
            <a:ahLst/>
            <a:cxnLst/>
            <a:rect l="l" t="t" r="r" b="b"/>
            <a:pathLst>
              <a:path w="3291840" h="1371600">
                <a:moveTo>
                  <a:pt x="0" y="1371600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There is potential for cross-industry applications of sonic log predictions, expanding their use beyond oil and gas.</a:t>
            </a:r>
            <a:endParaRPr lang="en-US" sz="1100" dirty="0"/>
          </a:p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Advancements in machine learning techniques can improve the quality and reliability of predictions.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716524" y="4931886"/>
            <a:ext cx="3291840" cy="1371600"/>
          </a:xfrm>
          <a:custGeom>
            <a:avLst/>
            <a:gdLst/>
            <a:ahLst/>
            <a:cxnLst/>
            <a:rect l="l" t="t" r="r" b="b"/>
            <a:pathLst>
              <a:path w="3291840" h="1371600">
                <a:moveTo>
                  <a:pt x="0" y="1371600"/>
                </a:moveTo>
                <a:lnTo>
                  <a:pt x="0" y="0"/>
                </a:lnTo>
                <a:lnTo>
                  <a:pt x="3291840" y="0"/>
                </a:lnTo>
                <a:lnTo>
                  <a:pt x="3291840" y="1371600"/>
                </a:lnTo>
                <a:lnTo>
                  <a:pt x="0" y="1371600"/>
                </a:lnTo>
              </a:path>
            </a:pathLst>
          </a:cu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Ethical concerns arise from the potential misuse of predicted data, leading to harmful consequences.</a:t>
            </a:r>
            <a:endParaRPr lang="en-US" sz="1100" dirty="0"/>
          </a:p>
          <a:p>
            <a:pPr marL="171450" indent="-171450" algn="l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100" dirty="0">
                <a:solidFill>
                  <a:srgbClr val="0D0D0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Regulatory scrutiny may increase as the use of machine learning in critical industries grows.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11115860" y="6438414"/>
            <a:ext cx="426894" cy="228600"/>
          </a:xfrm>
          <a:custGeom>
            <a:avLst/>
            <a:gdLst/>
            <a:ahLst/>
            <a:cxnLst/>
            <a:rect l="l" t="t" r="r" b="b"/>
            <a:pathLst>
              <a:path w="426894" h="228600">
                <a:moveTo>
                  <a:pt x="114300" y="228600"/>
                </a:moveTo>
                <a:cubicBezTo>
                  <a:pt x="51174" y="228600"/>
                  <a:pt x="0" y="177426"/>
                  <a:pt x="0" y="1143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lnTo>
                  <a:pt x="312594" y="0"/>
                </a:lnTo>
                <a:cubicBezTo>
                  <a:pt x="375720" y="0"/>
                  <a:pt x="426894" y="51174"/>
                  <a:pt x="426894" y="114300"/>
                </a:cubicBezTo>
                <a:lnTo>
                  <a:pt x="426894" y="114300"/>
                </a:lnTo>
                <a:cubicBezTo>
                  <a:pt x="426894" y="177426"/>
                  <a:pt x="375720" y="228600"/>
                  <a:pt x="312594" y="228600"/>
                </a:cubicBezTo>
                <a:lnTo>
                  <a:pt x="114300" y="228600"/>
                </a:lnTo>
              </a:path>
            </a:pathLst>
          </a:custGeom>
          <a:solidFill>
            <a:srgbClr val="FFFFFF"/>
          </a:solidFill>
          <a:ln w="9525">
            <a:solidFill>
              <a:srgbClr val="FBB5FF"/>
            </a:solidFill>
          </a:ln>
        </p:spPr>
        <p:txBody>
          <a:bodyPr wrap="square" lIns="137160" tIns="45720" rIns="137160" bIns="45720" rtlCol="0" anchor="ctr"/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9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634996" y="6475770"/>
            <a:ext cx="7315200" cy="153888"/>
          </a:xfrm>
          <a:custGeom>
            <a:avLst/>
            <a:gdLst/>
            <a:ahLst/>
            <a:cxnLst/>
            <a:rect l="l" t="t" r="r" b="b"/>
            <a:pathLst>
              <a:path w="7315200" h="153888">
                <a:moveTo>
                  <a:pt x="0" y="153888"/>
                </a:moveTo>
                <a:lnTo>
                  <a:pt x="0" y="0"/>
                </a:lnTo>
                <a:lnTo>
                  <a:pt x="7315200" y="0"/>
                </a:lnTo>
                <a:lnTo>
                  <a:pt x="7315200" y="153888"/>
                </a:lnTo>
                <a:lnTo>
                  <a:pt x="0" y="153888"/>
                </a:lnTo>
              </a:path>
            </a:pathLst>
          </a:cu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800" dirty="0">
                <a:solidFill>
                  <a:srgbClr val="86008D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Sonic Log Predictions: Innovations and Insights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10358085" y="233679"/>
            <a:ext cx="1188720" cy="731520"/>
          </a:xfrm>
          <a:custGeom>
            <a:avLst/>
            <a:gdLst/>
            <a:ahLst/>
            <a:cxnLst/>
            <a:rect l="l" t="t" r="r" b="b"/>
            <a:pathLst>
              <a:path w="1188720" h="731520">
                <a:moveTo>
                  <a:pt x="0" y="731520"/>
                </a:moveTo>
                <a:lnTo>
                  <a:pt x="0" y="0"/>
                </a:lnTo>
                <a:lnTo>
                  <a:pt x="1188720" y="0"/>
                </a:lnTo>
                <a:lnTo>
                  <a:pt x="1188720" y="731520"/>
                </a:lnTo>
                <a:lnTo>
                  <a:pt x="0" y="731520"/>
                </a:lnTo>
              </a:path>
            </a:pathLst>
          </a:custGeom>
          <a:noFill/>
          <a:ln/>
        </p:spPr>
        <p:txBody>
          <a:bodyPr wrap="square" lIns="90000" tIns="46800" rIns="90000" bIns="4680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70769" y="544186"/>
            <a:ext cx="334776" cy="334731"/>
          </a:xfrm>
          <a:custGeom>
            <a:avLst/>
            <a:gdLst/>
            <a:ahLst/>
            <a:cxnLst/>
            <a:rect l="l" t="t" r="r" b="b"/>
            <a:pathLst>
              <a:path w="334776" h="334731">
                <a:moveTo>
                  <a:pt x="167388" y="334731"/>
                </a:moveTo>
                <a:cubicBezTo>
                  <a:pt x="259834" y="334731"/>
                  <a:pt x="334776" y="259799"/>
                  <a:pt x="334776" y="167366"/>
                </a:cubicBezTo>
                <a:cubicBezTo>
                  <a:pt x="334776" y="74932"/>
                  <a:pt x="259834" y="0"/>
                  <a:pt x="167388" y="0"/>
                </a:cubicBezTo>
                <a:cubicBezTo>
                  <a:pt x="74942" y="0"/>
                  <a:pt x="0" y="74932"/>
                  <a:pt x="0" y="167366"/>
                </a:cubicBezTo>
                <a:cubicBezTo>
                  <a:pt x="0" y="259799"/>
                  <a:pt x="74942" y="334731"/>
                  <a:pt x="167388" y="334731"/>
                </a:cubicBezTo>
              </a:path>
            </a:pathLst>
          </a:custGeom>
          <a:noFill/>
          <a:ln w="24962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7018" y="660383"/>
            <a:ext cx="94930" cy="94922"/>
          </a:xfrm>
          <a:custGeom>
            <a:avLst/>
            <a:gdLst/>
            <a:ahLst/>
            <a:cxnLst/>
            <a:rect l="l" t="t" r="r" b="b"/>
            <a:pathLst>
              <a:path w="94930" h="94922">
                <a:moveTo>
                  <a:pt x="94855" y="94847"/>
                </a:moveTo>
                <a:lnTo>
                  <a:pt x="0" y="0"/>
                </a:lnTo>
                <a:moveTo>
                  <a:pt x="94855" y="94847"/>
                </a:moveTo>
                <a:cubicBezTo>
                  <a:pt x="94855" y="94847"/>
                  <a:pt x="47396" y="95017"/>
                  <a:pt x="35570" y="94847"/>
                </a:cubicBezTo>
                <a:moveTo>
                  <a:pt x="94855" y="94847"/>
                </a:moveTo>
                <a:cubicBezTo>
                  <a:pt x="94855" y="94847"/>
                  <a:pt x="95024" y="47392"/>
                  <a:pt x="94855" y="35568"/>
                </a:cubicBezTo>
              </a:path>
            </a:pathLst>
          </a:custGeom>
          <a:noFill/>
          <a:ln w="22860">
            <a:solidFill>
              <a:srgbClr val="86008D"/>
            </a:solidFill>
          </a:ln>
        </p:spPr>
        <p:txBody>
          <a:bodyPr wrap="square" lIns="90000" tIns="46800" rIns="90000" bIns="46800" rtlCol="0" anchor="ctr"/>
          <a:lstStyle/>
          <a:p>
            <a:pPr marL="0" indent="0" algn="l">
              <a:lnSpc>
                <a:spcPct val="83333"/>
              </a:lnSpc>
              <a:buNone/>
            </a:pPr>
            <a:endParaRPr lang="en-US" sz="1800" dirty="0"/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B834CB53-3B63-CCFF-3F3E-FA8E3795D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72"/>
    </mc:Choice>
    <mc:Fallback>
      <p:transition spd="slow" advTm="46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1024</Words>
  <Application>Microsoft Macintosh PowerPoint</Application>
  <PresentationFormat>Widescreen</PresentationFormat>
  <Paragraphs>155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Sora</vt:lpstr>
      <vt:lpstr>Sora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SlideSpeak</dc:creator>
  <cp:lastModifiedBy>Katherine Grey</cp:lastModifiedBy>
  <cp:revision>7</cp:revision>
  <dcterms:created xsi:type="dcterms:W3CDTF">2025-05-04T23:48:22Z</dcterms:created>
  <dcterms:modified xsi:type="dcterms:W3CDTF">2025-05-05T02:32:24Z</dcterms:modified>
</cp:coreProperties>
</file>